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8"/>
  </p:notesMasterIdLst>
  <p:handoutMasterIdLst>
    <p:handoutMasterId r:id="rId39"/>
  </p:handoutMasterIdLst>
  <p:sldIdLst>
    <p:sldId id="256" r:id="rId2"/>
    <p:sldId id="260" r:id="rId3"/>
    <p:sldId id="261" r:id="rId4"/>
    <p:sldId id="268" r:id="rId5"/>
    <p:sldId id="267" r:id="rId6"/>
    <p:sldId id="266" r:id="rId7"/>
    <p:sldId id="265" r:id="rId8"/>
    <p:sldId id="264" r:id="rId9"/>
    <p:sldId id="263" r:id="rId10"/>
    <p:sldId id="281" r:id="rId11"/>
    <p:sldId id="282" r:id="rId12"/>
    <p:sldId id="283" r:id="rId13"/>
    <p:sldId id="274" r:id="rId14"/>
    <p:sldId id="275" r:id="rId15"/>
    <p:sldId id="276" r:id="rId16"/>
    <p:sldId id="277" r:id="rId17"/>
    <p:sldId id="278" r:id="rId18"/>
    <p:sldId id="279" r:id="rId19"/>
    <p:sldId id="284" r:id="rId20"/>
    <p:sldId id="285" r:id="rId21"/>
    <p:sldId id="286" r:id="rId22"/>
    <p:sldId id="287" r:id="rId23"/>
    <p:sldId id="272" r:id="rId24"/>
    <p:sldId id="271" r:id="rId25"/>
    <p:sldId id="269" r:id="rId26"/>
    <p:sldId id="273" r:id="rId27"/>
    <p:sldId id="288" r:id="rId28"/>
    <p:sldId id="289" r:id="rId29"/>
    <p:sldId id="290" r:id="rId30"/>
    <p:sldId id="291" r:id="rId31"/>
    <p:sldId id="298" r:id="rId32"/>
    <p:sldId id="292" r:id="rId33"/>
    <p:sldId id="293" r:id="rId34"/>
    <p:sldId id="294" r:id="rId35"/>
    <p:sldId id="295" r:id="rId36"/>
    <p:sldId id="297"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ABC"/>
    <a:srgbClr val="93CDDD"/>
    <a:srgbClr val="3366CC"/>
    <a:srgbClr val="6699FF"/>
    <a:srgbClr val="000099"/>
    <a:srgbClr val="F2932A"/>
    <a:srgbClr val="003399"/>
    <a:srgbClr val="E8800E"/>
    <a:srgbClr val="A0A0A0"/>
  </p:clrMru>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7971" autoAdjust="0"/>
  </p:normalViewPr>
  <p:slideViewPr>
    <p:cSldViewPr>
      <p:cViewPr>
        <p:scale>
          <a:sx n="100" d="100"/>
          <a:sy n="100" d="100"/>
        </p:scale>
        <p:origin x="-474" y="10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76"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endParaRPr lang="en-US"/>
          </a:p>
        </p:txBody>
      </p:sp>
      <p:sp>
        <p:nvSpPr>
          <p:cNvPr id="3" name="Rectangle 3"/>
          <p:cNvSpPr>
            <a:spLocks noGrp="1"/>
          </p:cNvSpPr>
          <p:nvPr>
            <p:ph type="dt" sz="quarter" idx="1"/>
          </p:nvPr>
        </p:nvSpPr>
        <p:spPr>
          <a:xfrm>
            <a:off x="3970338" y="0"/>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fld id="{629A2956-30C2-4333-92A1-2CE3EF6B7B4C}" type="datetimeFigureOut">
              <a:rPr lang="en-US"/>
              <a:pPr>
                <a:defRPr/>
              </a:pPr>
              <a:t>1/21/2016</a:t>
            </a:fld>
            <a:endParaRPr lang="en-US"/>
          </a:p>
        </p:txBody>
      </p:sp>
      <p:sp>
        <p:nvSpPr>
          <p:cNvPr id="4" name="Rectangle 4"/>
          <p:cNvSpPr>
            <a:spLocks noGrp="1"/>
          </p:cNvSpPr>
          <p:nvPr>
            <p:ph type="ftr" sz="quarter" idx="2"/>
          </p:nvPr>
        </p:nvSpPr>
        <p:spPr>
          <a:xfrm>
            <a:off x="0" y="8829675"/>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endParaRPr lang="en-US"/>
          </a:p>
        </p:txBody>
      </p:sp>
      <p:sp>
        <p:nvSpPr>
          <p:cNvPr id="5" name="Rectangle 5"/>
          <p:cNvSpPr>
            <a:spLocks noGrp="1"/>
          </p:cNvSpPr>
          <p:nvPr>
            <p:ph type="sldNum" sz="quarter" idx="3"/>
          </p:nvPr>
        </p:nvSpPr>
        <p:spPr>
          <a:xfrm>
            <a:off x="3970338" y="8829675"/>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fld id="{16F5C555-E2F4-46B0-B7D7-23A5C5E7F6F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endParaRPr lang="en-US"/>
          </a:p>
        </p:txBody>
      </p:sp>
      <p:sp>
        <p:nvSpPr>
          <p:cNvPr id="3" name="Rectangle 3"/>
          <p:cNvSpPr>
            <a:spLocks noGrp="1"/>
          </p:cNvSpPr>
          <p:nvPr>
            <p:ph type="dt" idx="1"/>
          </p:nvPr>
        </p:nvSpPr>
        <p:spPr>
          <a:xfrm>
            <a:off x="3970338" y="0"/>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fld id="{D6FF6FC2-2BA9-4572-828C-052063E31F1A}" type="datetimeFigureOut">
              <a:rPr lang="en-US"/>
              <a:pPr>
                <a:defRPr/>
              </a:pPr>
              <a:t>1/21/2016</a:t>
            </a:fld>
            <a:endParaRPr lang="en-US"/>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extLst/>
          </a:lstStyle>
          <a:p>
            <a:pPr lvl="0"/>
            <a:endParaRPr lang="en-US" noProof="0"/>
          </a:p>
        </p:txBody>
      </p:sp>
      <p:sp>
        <p:nvSpPr>
          <p:cNvPr id="5" name="Rectangle 5"/>
          <p:cNvSpPr>
            <a:spLocks noGrp="1"/>
          </p:cNvSpPr>
          <p:nvPr>
            <p:ph type="body" sz="quarter" idx="3"/>
          </p:nvPr>
        </p:nvSpPr>
        <p:spPr>
          <a:xfrm>
            <a:off x="701675" y="4416425"/>
            <a:ext cx="5607050" cy="4183063"/>
          </a:xfrm>
          <a:prstGeom prst="rect">
            <a:avLst/>
          </a:prstGeom>
        </p:spPr>
        <p:txBody>
          <a:bodyPr vert="horz" lIns="93177" tIns="46589" rIns="93177" bIns="46589">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829675"/>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endParaRPr lang="en-US"/>
          </a:p>
        </p:txBody>
      </p:sp>
      <p:sp>
        <p:nvSpPr>
          <p:cNvPr id="7" name="Rectangle 7"/>
          <p:cNvSpPr>
            <a:spLocks noGrp="1"/>
          </p:cNvSpPr>
          <p:nvPr>
            <p:ph type="sldNum" sz="quarter" idx="5"/>
          </p:nvPr>
        </p:nvSpPr>
        <p:spPr>
          <a:xfrm>
            <a:off x="3970338" y="8829675"/>
            <a:ext cx="3038475" cy="465138"/>
          </a:xfrm>
          <a:prstGeom prst="rect">
            <a:avLst/>
          </a:prstGeom>
        </p:spPr>
        <p:txBody>
          <a:bodyPr vert="horz" lIns="93177" tIns="46589" rIns="93177" bIns="46589"/>
          <a:lstStyle>
            <a:lvl1pPr fontAlgn="auto">
              <a:spcBef>
                <a:spcPts val="0"/>
              </a:spcBef>
              <a:spcAft>
                <a:spcPts val="0"/>
              </a:spcAft>
              <a:defRPr>
                <a:latin typeface="+mn-lt"/>
                <a:cs typeface="+mn-cs"/>
              </a:defRPr>
            </a:lvl1pPr>
            <a:extLst/>
          </a:lstStyle>
          <a:p>
            <a:pPr>
              <a:defRPr/>
            </a:pPr>
            <a:fld id="{D7D77EA5-DEB5-4BC2-96E6-8DC81EBA51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shop.pponline.co.uk/" TargetMode="External"/><Relationship Id="rId18" Type="http://schemas.openxmlformats.org/officeDocument/2006/relationships/hyperlink" Target="http://www.sportsinjurybulletin.com/archive/athletics.php" TargetMode="External"/><Relationship Id="rId26" Type="http://schemas.openxmlformats.org/officeDocument/2006/relationships/hyperlink" Target="http://www.sportsinjurybulletin.com/archive/golf.php" TargetMode="External"/><Relationship Id="rId39" Type="http://schemas.openxmlformats.org/officeDocument/2006/relationships/hyperlink" Target="http://www.sportsinjurybulletin.com/archive/weight-training.php" TargetMode="External"/><Relationship Id="rId21" Type="http://schemas.openxmlformats.org/officeDocument/2006/relationships/hyperlink" Target="http://www.sportsinjurybulletin.com/archive/boxing.php" TargetMode="External"/><Relationship Id="rId34" Type="http://schemas.openxmlformats.org/officeDocument/2006/relationships/hyperlink" Target="http://www.sportsinjurybulletin.com/archive/snowboarding.php" TargetMode="External"/><Relationship Id="rId42" Type="http://schemas.openxmlformats.org/officeDocument/2006/relationships/hyperlink" Target="http://www.sportsinjurybulletin.com/archive/anterior-cruciate.php" TargetMode="External"/><Relationship Id="rId47" Type="http://schemas.openxmlformats.org/officeDocument/2006/relationships/hyperlink" Target="http://www.sportsinjurybulletin.com/archive/hamstring.php" TargetMode="External"/><Relationship Id="rId50" Type="http://schemas.openxmlformats.org/officeDocument/2006/relationships/hyperlink" Target="http://www.sportsinjurybulletin.com/archive/hip.php" TargetMode="External"/><Relationship Id="rId55" Type="http://schemas.openxmlformats.org/officeDocument/2006/relationships/hyperlink" Target="http://www.sportsinjurybulletin.com/archive/neck.php" TargetMode="External"/><Relationship Id="rId63" Type="http://schemas.openxmlformats.org/officeDocument/2006/relationships/hyperlink" Target="http://www.sportsinjurybulletin.com/archive/1079-shin-splints.htm" TargetMode="External"/><Relationship Id="rId68" Type="http://schemas.openxmlformats.org/officeDocument/2006/relationships/hyperlink" Target="http://www.sportsinjurybulletin.com/archive/0168-knee-injuries.htm" TargetMode="External"/><Relationship Id="rId76" Type="http://schemas.openxmlformats.org/officeDocument/2006/relationships/hyperlink" Target="http://www.sportsinjurybulletin.com/archive/injury-prevention.php" TargetMode="External"/><Relationship Id="rId84" Type="http://schemas.openxmlformats.org/officeDocument/2006/relationships/hyperlink" Target="http://www.sportsinjurybulletin.com/user/password" TargetMode="External"/><Relationship Id="rId89" Type="http://schemas.openxmlformats.org/officeDocument/2006/relationships/hyperlink" Target="http://www.sportsinjurybulletin.com/question/what-can-i-do-heal-shin-splints" TargetMode="External"/><Relationship Id="rId7" Type="http://schemas.openxmlformats.org/officeDocument/2006/relationships/hyperlink" Target="http://www.sportsinjurybulletin.com/conditions-symptoms" TargetMode="External"/><Relationship Id="rId71" Type="http://schemas.openxmlformats.org/officeDocument/2006/relationships/hyperlink" Target="http://www.sportsinjurybulletin.com/archive/coaching.php" TargetMode="External"/><Relationship Id="rId2" Type="http://schemas.openxmlformats.org/officeDocument/2006/relationships/slide" Target="../slides/slide20.xml"/><Relationship Id="rId16" Type="http://schemas.openxmlformats.org/officeDocument/2006/relationships/hyperlink" Target="http://www.sportsinjurybulletin.com/node/1409" TargetMode="External"/><Relationship Id="rId29" Type="http://schemas.openxmlformats.org/officeDocument/2006/relationships/hyperlink" Target="http://www.sportsinjurybulletin.com/archive/mountain-biking.php" TargetMode="External"/><Relationship Id="rId11" Type="http://schemas.openxmlformats.org/officeDocument/2006/relationships/hyperlink" Target="http://www.sportsinjurybulletin.com/body" TargetMode="External"/><Relationship Id="rId24" Type="http://schemas.openxmlformats.org/officeDocument/2006/relationships/hyperlink" Target="http://www.sportsinjurybulletin.com/archive/field-hockey.php" TargetMode="External"/><Relationship Id="rId32" Type="http://schemas.openxmlformats.org/officeDocument/2006/relationships/hyperlink" Target="http://www.sportsinjurybulletin.com/archive/running.php" TargetMode="External"/><Relationship Id="rId37" Type="http://schemas.openxmlformats.org/officeDocument/2006/relationships/hyperlink" Target="http://www.sportsinjurybulletin.com/archive/tennis.php" TargetMode="External"/><Relationship Id="rId40" Type="http://schemas.openxmlformats.org/officeDocument/2006/relationships/hyperlink" Target="http://www.sportsinjurybulletin.com/archive/wrestling.php" TargetMode="External"/><Relationship Id="rId45" Type="http://schemas.openxmlformats.org/officeDocument/2006/relationships/hyperlink" Target="http://www.sportsinjurybulletin.com/archive/foot.php" TargetMode="External"/><Relationship Id="rId53" Type="http://schemas.openxmlformats.org/officeDocument/2006/relationships/hyperlink" Target="http://www.sportsinjurybulletin.com/archive/leg.php" TargetMode="External"/><Relationship Id="rId58" Type="http://schemas.openxmlformats.org/officeDocument/2006/relationships/hyperlink" Target="http://www.sportsinjurybulletin.com/archive/wrist.php" TargetMode="External"/><Relationship Id="rId66" Type="http://schemas.openxmlformats.org/officeDocument/2006/relationships/hyperlink" Target="http://www.sportsinjurybulletin.com/archive/plantar-fasciitis.php" TargetMode="External"/><Relationship Id="rId74" Type="http://schemas.openxmlformats.org/officeDocument/2006/relationships/hyperlink" Target="http://www.sportsinjurybulletin.com/archive/flexibility.php" TargetMode="External"/><Relationship Id="rId79" Type="http://schemas.openxmlformats.org/officeDocument/2006/relationships/hyperlink" Target="http://www.sportsinjurybulletin.com/archive/psychology.php" TargetMode="External"/><Relationship Id="rId87" Type="http://schemas.openxmlformats.org/officeDocument/2006/relationships/hyperlink" Target="http://www.sportsinjurybulletin.com/faq.html" TargetMode="External"/><Relationship Id="rId5" Type="http://schemas.openxmlformats.org/officeDocument/2006/relationships/hyperlink" Target="http://www.sportsinjurybulletin.com/prewp/newarch_member.html" TargetMode="External"/><Relationship Id="rId61" Type="http://schemas.openxmlformats.org/officeDocument/2006/relationships/hyperlink" Target="http://www.sportsinjurybulletin.com/archive/1054-groin-strain.htm" TargetMode="External"/><Relationship Id="rId82" Type="http://schemas.openxmlformats.org/officeDocument/2006/relationships/hyperlink" Target="http://www.sportsinjurybulletin.com/archive/supplements.php" TargetMode="External"/><Relationship Id="rId90" Type="http://schemas.openxmlformats.org/officeDocument/2006/relationships/hyperlink" Target="http://www.sportsinjurybulletin.com/question/shin-splints-or-stress-fracture" TargetMode="External"/><Relationship Id="rId19" Type="http://schemas.openxmlformats.org/officeDocument/2006/relationships/hyperlink" Target="http://www.sportsinjurybulletin.com/archive/baseball.php" TargetMode="External"/><Relationship Id="rId14" Type="http://schemas.openxmlformats.org/officeDocument/2006/relationships/hyperlink" Target="http://www.sportsinjurybulletin.com/archive" TargetMode="External"/><Relationship Id="rId22" Type="http://schemas.openxmlformats.org/officeDocument/2006/relationships/hyperlink" Target="http://www.sportsinjurybulletin.com/archive/cricket.php" TargetMode="External"/><Relationship Id="rId27" Type="http://schemas.openxmlformats.org/officeDocument/2006/relationships/hyperlink" Target="http://www.sportsinjurybulletin.com/archive/ice-hockey.php" TargetMode="External"/><Relationship Id="rId30" Type="http://schemas.openxmlformats.org/officeDocument/2006/relationships/hyperlink" Target="http://www.sportsinjurybulletin.com/archive/rowing.php" TargetMode="External"/><Relationship Id="rId35" Type="http://schemas.openxmlformats.org/officeDocument/2006/relationships/hyperlink" Target="http://www.sportsinjurybulletin.com/archive/soccer.php" TargetMode="External"/><Relationship Id="rId43" Type="http://schemas.openxmlformats.org/officeDocument/2006/relationships/hyperlink" Target="http://www.sportsinjurybulletin.com/archive/back.php" TargetMode="External"/><Relationship Id="rId48" Type="http://schemas.openxmlformats.org/officeDocument/2006/relationships/hyperlink" Target="http://www.sportsinjurybulletin.com/archive/hand.php" TargetMode="External"/><Relationship Id="rId56" Type="http://schemas.openxmlformats.org/officeDocument/2006/relationships/hyperlink" Target="http://www.sportsinjurybulletin.com/archive/shoulder.php" TargetMode="External"/><Relationship Id="rId64" Type="http://schemas.openxmlformats.org/officeDocument/2006/relationships/hyperlink" Target="http://www.sportsinjurybulletin.com/archive/metatarsalgia.php" TargetMode="External"/><Relationship Id="rId69" Type="http://schemas.openxmlformats.org/officeDocument/2006/relationships/hyperlink" Target="http://www.sportsinjurybulletin.com/archive/shin-splints.php" TargetMode="External"/><Relationship Id="rId77" Type="http://schemas.openxmlformats.org/officeDocument/2006/relationships/hyperlink" Target="http://www.sportsinjurybulletin.com/archive/nutrition.php" TargetMode="External"/><Relationship Id="rId8" Type="http://schemas.openxmlformats.org/officeDocument/2006/relationships/hyperlink" Target="http://www.sportsinjurybulletin.com/prewp/freedownload/sibmenu.htm" TargetMode="External"/><Relationship Id="rId51" Type="http://schemas.openxmlformats.org/officeDocument/2006/relationships/hyperlink" Target="http://www.sportsinjurybulletin.com/archive/iliotibial-band.php" TargetMode="External"/><Relationship Id="rId72" Type="http://schemas.openxmlformats.org/officeDocument/2006/relationships/hyperlink" Target="http://www.sportsinjurybulletin.com/archive/core-stability.php" TargetMode="External"/><Relationship Id="rId80" Type="http://schemas.openxmlformats.org/officeDocument/2006/relationships/hyperlink" Target="http://www.sportsinjurybulletin.com/archive/sports-medicine.php" TargetMode="External"/><Relationship Id="rId85" Type="http://schemas.openxmlformats.org/officeDocument/2006/relationships/hyperlink" Target="mailto:sib@sportsinjurybulletin.com" TargetMode="External"/><Relationship Id="rId3" Type="http://schemas.openxmlformats.org/officeDocument/2006/relationships/hyperlink" Target="http://www.sportsinjurybulletin.com/olympics-injuries" TargetMode="External"/><Relationship Id="rId12" Type="http://schemas.openxmlformats.org/officeDocument/2006/relationships/hyperlink" Target="http://www.pponline.co.uk/forum/" TargetMode="External"/><Relationship Id="rId17" Type="http://schemas.openxmlformats.org/officeDocument/2006/relationships/hyperlink" Target="http://www.sportsinjurybulletin.com/subscribers-area" TargetMode="External"/><Relationship Id="rId25" Type="http://schemas.openxmlformats.org/officeDocument/2006/relationships/hyperlink" Target="http://www.sportsinjurybulletin.com/archive/football.php" TargetMode="External"/><Relationship Id="rId33" Type="http://schemas.openxmlformats.org/officeDocument/2006/relationships/hyperlink" Target="http://www.sportsinjurybulletin.com/archive/skiing.php" TargetMode="External"/><Relationship Id="rId38" Type="http://schemas.openxmlformats.org/officeDocument/2006/relationships/hyperlink" Target="http://www.sportsinjurybulletin.com/archive/triathlon.php" TargetMode="External"/><Relationship Id="rId46" Type="http://schemas.openxmlformats.org/officeDocument/2006/relationships/hyperlink" Target="http://www.sportsinjurybulletin.com/archive/groin.php" TargetMode="External"/><Relationship Id="rId59" Type="http://schemas.openxmlformats.org/officeDocument/2006/relationships/hyperlink" Target="http://www.sportsinjurybulletin.com/archive/achilles-tendinitis.php" TargetMode="External"/><Relationship Id="rId67" Type="http://schemas.openxmlformats.org/officeDocument/2006/relationships/hyperlink" Target="http://www.sportsinjurybulletin.com/archive/rhabdomyolysis.html" TargetMode="External"/><Relationship Id="rId20" Type="http://schemas.openxmlformats.org/officeDocument/2006/relationships/hyperlink" Target="http://www.sportsinjurybulletin.com/archive/basketball.php" TargetMode="External"/><Relationship Id="rId41" Type="http://schemas.openxmlformats.org/officeDocument/2006/relationships/hyperlink" Target="http://www.sportsinjurybulletin.com/archive/ankle.php" TargetMode="External"/><Relationship Id="rId54" Type="http://schemas.openxmlformats.org/officeDocument/2006/relationships/hyperlink" Target="http://www.sportsinjurybulletin.com/archive/musculoskeletal-injuries.php" TargetMode="External"/><Relationship Id="rId62" Type="http://schemas.openxmlformats.org/officeDocument/2006/relationships/hyperlink" Target="http://www.sportsinjurybulletin.com/archive/knee-pain.php" TargetMode="External"/><Relationship Id="rId70" Type="http://schemas.openxmlformats.org/officeDocument/2006/relationships/hyperlink" Target="http://www.sportsinjurybulletin.com/archive/0211-tennis-elbow-treatment.htm" TargetMode="External"/><Relationship Id="rId75" Type="http://schemas.openxmlformats.org/officeDocument/2006/relationships/hyperlink" Target="http://www.sportsinjurybulletin.com/archive/hydration.php" TargetMode="External"/><Relationship Id="rId83" Type="http://schemas.openxmlformats.org/officeDocument/2006/relationships/hyperlink" Target="http://www.sportsinjurybulletin.com/user/register" TargetMode="External"/><Relationship Id="rId88" Type="http://schemas.openxmlformats.org/officeDocument/2006/relationships/hyperlink" Target="http://www.sportsinjurybulletin.com/archive/0161.htm" TargetMode="External"/><Relationship Id="rId91" Type="http://schemas.openxmlformats.org/officeDocument/2006/relationships/hyperlink" Target="http://www.sportsinjurybulletin.com/node/add/question" TargetMode="External"/><Relationship Id="rId1" Type="http://schemas.openxmlformats.org/officeDocument/2006/relationships/notesMaster" Target="../notesMasters/notesMaster1.xml"/><Relationship Id="rId6" Type="http://schemas.openxmlformats.org/officeDocument/2006/relationships/hyperlink" Target="http://www.sportsinjurybulletin.com/" TargetMode="External"/><Relationship Id="rId15" Type="http://schemas.openxmlformats.org/officeDocument/2006/relationships/hyperlink" Target="http://www.sportsinjurybulletin.com/aff/howto.html" TargetMode="External"/><Relationship Id="rId23" Type="http://schemas.openxmlformats.org/officeDocument/2006/relationships/hyperlink" Target="http://www.sportsinjurybulletin.com/archive/cycling.php" TargetMode="External"/><Relationship Id="rId28" Type="http://schemas.openxmlformats.org/officeDocument/2006/relationships/hyperlink" Target="http://www.sportsinjurybulletin.com/archive/martial-arts.php" TargetMode="External"/><Relationship Id="rId36" Type="http://schemas.openxmlformats.org/officeDocument/2006/relationships/hyperlink" Target="http://www.sportsinjurybulletin.com/archive/swimming.php" TargetMode="External"/><Relationship Id="rId49" Type="http://schemas.openxmlformats.org/officeDocument/2006/relationships/hyperlink" Target="http://www.sportsinjurybulletin.com/archive/head.php" TargetMode="External"/><Relationship Id="rId57" Type="http://schemas.openxmlformats.org/officeDocument/2006/relationships/hyperlink" Target="http://www.sportsinjurybulletin.com/archive/thoracic-injuries.php" TargetMode="External"/><Relationship Id="rId10" Type="http://schemas.openxmlformats.org/officeDocument/2006/relationships/hyperlink" Target="http://www.sportsinjurybulletin.com/sports" TargetMode="External"/><Relationship Id="rId31" Type="http://schemas.openxmlformats.org/officeDocument/2006/relationships/hyperlink" Target="http://www.sportsinjurybulletin.com/archive/rugby.php" TargetMode="External"/><Relationship Id="rId44" Type="http://schemas.openxmlformats.org/officeDocument/2006/relationships/hyperlink" Target="http://www.sportsinjurybulletin.com/archive/elbow.php" TargetMode="External"/><Relationship Id="rId52" Type="http://schemas.openxmlformats.org/officeDocument/2006/relationships/hyperlink" Target="http://www.sportsinjurybulletin.com/archive/knee.php" TargetMode="External"/><Relationship Id="rId60" Type="http://schemas.openxmlformats.org/officeDocument/2006/relationships/hyperlink" Target="http://www.sportsinjurybulletin.com/archive/1090-lower-back-spams.htm" TargetMode="External"/><Relationship Id="rId65" Type="http://schemas.openxmlformats.org/officeDocument/2006/relationships/hyperlink" Target="http://www.sportsinjurybulletin.com/archive/overtraining.php" TargetMode="External"/><Relationship Id="rId73" Type="http://schemas.openxmlformats.org/officeDocument/2006/relationships/hyperlink" Target="http://www.sportsinjurybulletin.com/archive/core-strength-training.html" TargetMode="External"/><Relationship Id="rId78" Type="http://schemas.openxmlformats.org/officeDocument/2006/relationships/hyperlink" Target="http://www.sportsinjurybulletin.com/archive/plyometrics.php" TargetMode="External"/><Relationship Id="rId81" Type="http://schemas.openxmlformats.org/officeDocument/2006/relationships/hyperlink" Target="http://www.sportsinjurybulletin.com/archive/stretching.php" TargetMode="External"/><Relationship Id="rId86" Type="http://schemas.openxmlformats.org/officeDocument/2006/relationships/hyperlink" Target="http://www.sportsinjurybulletin.com/aboutus.html" TargetMode="External"/><Relationship Id="rId4" Type="http://schemas.openxmlformats.org/officeDocument/2006/relationships/hyperlink" Target="http://www.sportsinjurybulletin.com/questions" TargetMode="External"/><Relationship Id="rId9" Type="http://schemas.openxmlformats.org/officeDocument/2006/relationships/hyperlink" Target="http://www.sportsinjurybulletin.com/treatme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Rectangle 4"/>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4DE6B6F-ECB2-4368-9478-ACC4C799BE39}"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BAA7FA95-B17C-4EBF-A0C4-6C5150BD87DC}"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EE22F9BA-3A39-43E6-801A-79AC372381C6}"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a:defRPr/>
            </a:pPr>
            <a:r>
              <a:rPr lang="en-US" dirty="0" smtClean="0"/>
              <a:t>a December 2009 study reports that runners who shorten their stride by 10 percent could reduce risk of </a:t>
            </a:r>
            <a:r>
              <a:rPr lang="en-US" dirty="0" err="1" smtClean="0"/>
              <a:t>tibial</a:t>
            </a:r>
            <a:r>
              <a:rPr lang="en-US" dirty="0" smtClean="0"/>
              <a:t> stress fracture by three to six percent. The basic idea: </a:t>
            </a:r>
            <a:r>
              <a:rPr lang="en-US" dirty="0" err="1" smtClean="0"/>
              <a:t>Overstriding</a:t>
            </a:r>
            <a:r>
              <a:rPr lang="en-US" dirty="0" smtClean="0"/>
              <a:t> is a common mistake that can lead to decreased efficiency and increased injury risk. If you shorten your stride, you'll land "softer" with each footfall, incurring lower impact forces. "A shorter stride will usually lower the impact force, which should reduce injuries," says </a:t>
            </a:r>
            <a:r>
              <a:rPr lang="en-US" dirty="0" err="1" smtClean="0"/>
              <a:t>biomechanist</a:t>
            </a:r>
            <a:r>
              <a:rPr lang="en-US" dirty="0" smtClean="0"/>
              <a:t> Alan </a:t>
            </a:r>
            <a:r>
              <a:rPr lang="en-US" dirty="0" err="1" smtClean="0"/>
              <a:t>Hreljac</a:t>
            </a:r>
            <a:r>
              <a:rPr lang="en-US" dirty="0" smtClean="0"/>
              <a:t>, Ph.D., a retired researcher from California State University-Sacramento.</a:t>
            </a:r>
          </a:p>
          <a:p>
            <a:pPr>
              <a:defRPr/>
            </a:pPr>
            <a:r>
              <a:rPr lang="en-US" dirty="0" smtClean="0"/>
              <a:t/>
            </a:r>
            <a:br>
              <a:rPr lang="en-US" dirty="0" smtClean="0"/>
            </a:br>
            <a:r>
              <a:rPr lang="en-US" dirty="0" smtClean="0"/>
              <a:t/>
            </a:r>
            <a:br>
              <a:rPr lang="en-US" dirty="0" smtClean="0"/>
            </a:br>
            <a:endParaRPr lang="en-US" dirty="0" smtClean="0"/>
          </a:p>
          <a:p>
            <a:pPr>
              <a:defRPr/>
            </a:pPr>
            <a:r>
              <a:rPr lang="en-US" dirty="0" smtClean="0">
                <a:hlinkClick r:id="rId3" tooltip="Athlete's injuries at the Olympics"/>
              </a:rPr>
              <a:t>Olympics Injuries</a:t>
            </a:r>
            <a:endParaRPr lang="en-US" dirty="0" smtClean="0"/>
          </a:p>
          <a:p>
            <a:pPr>
              <a:defRPr/>
            </a:pPr>
            <a:r>
              <a:rPr lang="en-US" dirty="0" smtClean="0">
                <a:hlinkClick r:id="rId4" tooltip="Readers' sports injury questions"/>
              </a:rPr>
              <a:t>Your Sports Injury Questions</a:t>
            </a:r>
            <a:endParaRPr lang="en-US" dirty="0" smtClean="0"/>
          </a:p>
          <a:p>
            <a:pPr>
              <a:defRPr/>
            </a:pPr>
            <a:r>
              <a:rPr lang="en-US" dirty="0" smtClean="0">
                <a:hlinkClick r:id="rId5"/>
              </a:rPr>
              <a:t>Become a member</a:t>
            </a:r>
            <a:endParaRPr lang="en-US" dirty="0" smtClean="0"/>
          </a:p>
          <a:p>
            <a:pPr>
              <a:defRPr/>
            </a:pPr>
            <a:r>
              <a:rPr lang="en-US" dirty="0" smtClean="0">
                <a:hlinkClick r:id="rId6"/>
              </a:rPr>
              <a:t>Home</a:t>
            </a:r>
            <a:endParaRPr lang="en-US" dirty="0" smtClean="0"/>
          </a:p>
          <a:p>
            <a:pPr>
              <a:defRPr/>
            </a:pPr>
            <a:r>
              <a:rPr lang="en-US" dirty="0" smtClean="0">
                <a:hlinkClick r:id="rId7" tooltip="Sports injury conditions &amp; symptoms"/>
              </a:rPr>
              <a:t>Conditions &amp; Symptoms</a:t>
            </a:r>
            <a:endParaRPr lang="en-US" dirty="0" smtClean="0"/>
          </a:p>
          <a:p>
            <a:pPr>
              <a:defRPr/>
            </a:pPr>
            <a:r>
              <a:rPr lang="en-US" dirty="0" smtClean="0">
                <a:hlinkClick r:id="rId8"/>
              </a:rPr>
              <a:t>Free Training Tips</a:t>
            </a:r>
            <a:endParaRPr lang="en-US" dirty="0" smtClean="0"/>
          </a:p>
          <a:p>
            <a:pPr>
              <a:defRPr/>
            </a:pPr>
            <a:r>
              <a:rPr lang="en-US" dirty="0" smtClean="0">
                <a:hlinkClick r:id="rId9" tooltip="Sports injury treatments"/>
              </a:rPr>
              <a:t>Treatments</a:t>
            </a:r>
            <a:endParaRPr lang="en-US" dirty="0" smtClean="0"/>
          </a:p>
          <a:p>
            <a:pPr>
              <a:defRPr/>
            </a:pPr>
            <a:r>
              <a:rPr lang="en-US" dirty="0" smtClean="0">
                <a:hlinkClick r:id="rId10" tooltip="Injuries by sport"/>
              </a:rPr>
              <a:t>Sports</a:t>
            </a:r>
            <a:endParaRPr lang="en-US" dirty="0" smtClean="0"/>
          </a:p>
          <a:p>
            <a:pPr>
              <a:defRPr/>
            </a:pPr>
            <a:r>
              <a:rPr lang="en-US" dirty="0" smtClean="0">
                <a:hlinkClick r:id="rId11" tooltip="Sports injury by body parts"/>
              </a:rPr>
              <a:t>Body Parts</a:t>
            </a:r>
            <a:endParaRPr lang="en-US" dirty="0" smtClean="0"/>
          </a:p>
          <a:p>
            <a:pPr>
              <a:defRPr/>
            </a:pPr>
            <a:r>
              <a:rPr lang="en-US" dirty="0" smtClean="0">
                <a:hlinkClick r:id="rId12"/>
              </a:rPr>
              <a:t>Forum</a:t>
            </a:r>
            <a:endParaRPr lang="en-US" dirty="0" smtClean="0"/>
          </a:p>
          <a:p>
            <a:pPr>
              <a:defRPr/>
            </a:pPr>
            <a:r>
              <a:rPr lang="en-US" dirty="0" smtClean="0">
                <a:hlinkClick r:id="rId13"/>
              </a:rPr>
              <a:t>Shop</a:t>
            </a:r>
            <a:endParaRPr lang="en-US" dirty="0" smtClean="0"/>
          </a:p>
          <a:p>
            <a:pPr>
              <a:defRPr/>
            </a:pPr>
            <a:r>
              <a:rPr lang="en-US" dirty="0" smtClean="0">
                <a:hlinkClick r:id="rId14"/>
              </a:rPr>
              <a:t>Site Map</a:t>
            </a:r>
            <a:endParaRPr lang="en-US" dirty="0" smtClean="0"/>
          </a:p>
          <a:p>
            <a:pPr>
              <a:defRPr/>
            </a:pPr>
            <a:r>
              <a:rPr lang="en-US" dirty="0" smtClean="0">
                <a:hlinkClick r:id="rId15"/>
              </a:rPr>
              <a:t>Affiliate</a:t>
            </a:r>
            <a:endParaRPr lang="en-US" dirty="0" smtClean="0"/>
          </a:p>
          <a:p>
            <a:pPr>
              <a:defRPr/>
            </a:pPr>
            <a:r>
              <a:rPr lang="en-US" dirty="0" smtClean="0">
                <a:hlinkClick r:id="rId16" tooltip="Recommended products"/>
              </a:rPr>
              <a:t>SIB Recommends</a:t>
            </a:r>
            <a:endParaRPr lang="en-US" dirty="0" smtClean="0"/>
          </a:p>
          <a:p>
            <a:pPr>
              <a:defRPr/>
            </a:pPr>
            <a:r>
              <a:rPr lang="en-US" dirty="0" smtClean="0">
                <a:hlinkClick r:id="rId17" tooltip="Subsribers area is Members Only"/>
              </a:rPr>
              <a:t>Subscribers Area</a:t>
            </a:r>
            <a:endParaRPr lang="en-US" dirty="0" smtClean="0"/>
          </a:p>
          <a:p>
            <a:pPr>
              <a:defRPr/>
            </a:pPr>
            <a:r>
              <a:rPr lang="en-US" b="1" dirty="0" smtClean="0"/>
              <a:t>Sports</a:t>
            </a:r>
          </a:p>
          <a:p>
            <a:pPr>
              <a:defRPr/>
            </a:pPr>
            <a:r>
              <a:rPr lang="en-US" dirty="0" smtClean="0">
                <a:hlinkClick r:id="rId18" tooltip="Athletics Injuries"/>
              </a:rPr>
              <a:t>Athletics Injuries</a:t>
            </a:r>
            <a:endParaRPr lang="en-US" dirty="0" smtClean="0"/>
          </a:p>
          <a:p>
            <a:pPr>
              <a:defRPr/>
            </a:pPr>
            <a:r>
              <a:rPr lang="en-US" dirty="0" smtClean="0">
                <a:hlinkClick r:id="rId19" tooltip="Baseball Injuries"/>
              </a:rPr>
              <a:t>Baseball Injuries</a:t>
            </a:r>
            <a:endParaRPr lang="en-US" dirty="0" smtClean="0"/>
          </a:p>
          <a:p>
            <a:pPr>
              <a:defRPr/>
            </a:pPr>
            <a:r>
              <a:rPr lang="en-US" dirty="0" smtClean="0">
                <a:hlinkClick r:id="rId20" tooltip="Basketball Injuries"/>
              </a:rPr>
              <a:t>Basketball Injuries</a:t>
            </a:r>
            <a:endParaRPr lang="en-US" dirty="0" smtClean="0"/>
          </a:p>
          <a:p>
            <a:pPr>
              <a:defRPr/>
            </a:pPr>
            <a:r>
              <a:rPr lang="en-US" dirty="0" smtClean="0">
                <a:hlinkClick r:id="rId21" tooltip="Boxing Injuries"/>
              </a:rPr>
              <a:t>Boxing Injuries</a:t>
            </a:r>
            <a:endParaRPr lang="en-US" dirty="0" smtClean="0"/>
          </a:p>
          <a:p>
            <a:pPr>
              <a:defRPr/>
            </a:pPr>
            <a:r>
              <a:rPr lang="en-US" dirty="0" smtClean="0">
                <a:hlinkClick r:id="rId22" tooltip="Cricket Injuries"/>
              </a:rPr>
              <a:t>Cricket Injuries</a:t>
            </a:r>
            <a:endParaRPr lang="en-US" dirty="0" smtClean="0"/>
          </a:p>
          <a:p>
            <a:pPr>
              <a:defRPr/>
            </a:pPr>
            <a:r>
              <a:rPr lang="en-US" dirty="0" smtClean="0">
                <a:hlinkClick r:id="rId23" tooltip="Cycling Injuries"/>
              </a:rPr>
              <a:t>Cycling Injuries</a:t>
            </a:r>
            <a:endParaRPr lang="en-US" dirty="0" smtClean="0"/>
          </a:p>
          <a:p>
            <a:pPr>
              <a:defRPr/>
            </a:pPr>
            <a:r>
              <a:rPr lang="en-US" dirty="0" smtClean="0">
                <a:hlinkClick r:id="rId24" tooltip="Field Hockey Injuries"/>
              </a:rPr>
              <a:t>Field Hockey Injuries</a:t>
            </a:r>
            <a:endParaRPr lang="en-US" dirty="0" smtClean="0"/>
          </a:p>
          <a:p>
            <a:pPr>
              <a:defRPr/>
            </a:pPr>
            <a:r>
              <a:rPr lang="en-US" dirty="0" smtClean="0">
                <a:hlinkClick r:id="rId25"/>
              </a:rPr>
              <a:t>Football Injuries</a:t>
            </a:r>
            <a:endParaRPr lang="en-US" dirty="0" smtClean="0"/>
          </a:p>
          <a:p>
            <a:pPr>
              <a:defRPr/>
            </a:pPr>
            <a:r>
              <a:rPr lang="en-US" dirty="0" smtClean="0">
                <a:hlinkClick r:id="rId26" tooltip="Golf Injuries"/>
              </a:rPr>
              <a:t>Golf Injuries</a:t>
            </a:r>
            <a:endParaRPr lang="en-US" dirty="0" smtClean="0"/>
          </a:p>
          <a:p>
            <a:pPr>
              <a:defRPr/>
            </a:pPr>
            <a:r>
              <a:rPr lang="en-US" dirty="0" smtClean="0">
                <a:hlinkClick r:id="rId27" tooltip="Ice Hockey Injuries"/>
              </a:rPr>
              <a:t>Ice Hockey Injuries</a:t>
            </a:r>
            <a:endParaRPr lang="en-US" dirty="0" smtClean="0"/>
          </a:p>
          <a:p>
            <a:pPr>
              <a:defRPr/>
            </a:pPr>
            <a:r>
              <a:rPr lang="en-US" dirty="0" smtClean="0">
                <a:hlinkClick r:id="rId28" tooltip="Martial Arts Injuries"/>
              </a:rPr>
              <a:t>Martial Arts Injuries</a:t>
            </a:r>
            <a:endParaRPr lang="en-US" dirty="0" smtClean="0"/>
          </a:p>
          <a:p>
            <a:pPr>
              <a:defRPr/>
            </a:pPr>
            <a:r>
              <a:rPr lang="en-US" dirty="0" smtClean="0">
                <a:hlinkClick r:id="rId29" tooltip="Mountain Biking Injuries"/>
              </a:rPr>
              <a:t>Mountain Biking Injuries</a:t>
            </a:r>
            <a:endParaRPr lang="en-US" dirty="0" smtClean="0"/>
          </a:p>
          <a:p>
            <a:pPr>
              <a:defRPr/>
            </a:pPr>
            <a:r>
              <a:rPr lang="en-US" dirty="0" smtClean="0">
                <a:hlinkClick r:id="rId30" tooltip="Rowing Injuries"/>
              </a:rPr>
              <a:t>Rowing Injuries</a:t>
            </a:r>
            <a:endParaRPr lang="en-US" dirty="0" smtClean="0"/>
          </a:p>
          <a:p>
            <a:pPr>
              <a:defRPr/>
            </a:pPr>
            <a:r>
              <a:rPr lang="en-US" dirty="0" smtClean="0">
                <a:hlinkClick r:id="rId31" tooltip="Rugby Injuries"/>
              </a:rPr>
              <a:t>Rugby Injuries</a:t>
            </a:r>
            <a:endParaRPr lang="en-US" dirty="0" smtClean="0"/>
          </a:p>
          <a:p>
            <a:pPr>
              <a:defRPr/>
            </a:pPr>
            <a:r>
              <a:rPr lang="en-US" dirty="0" smtClean="0">
                <a:hlinkClick r:id="rId32" tooltip="Running Injuries"/>
              </a:rPr>
              <a:t>Running Injuries</a:t>
            </a:r>
            <a:endParaRPr lang="en-US" dirty="0" smtClean="0"/>
          </a:p>
          <a:p>
            <a:pPr>
              <a:defRPr/>
            </a:pPr>
            <a:r>
              <a:rPr lang="en-US" dirty="0" smtClean="0">
                <a:hlinkClick r:id="rId33" tooltip="Skiing Injuries"/>
              </a:rPr>
              <a:t>Skiing Injuries</a:t>
            </a:r>
            <a:endParaRPr lang="en-US" dirty="0" smtClean="0"/>
          </a:p>
          <a:p>
            <a:pPr>
              <a:defRPr/>
            </a:pPr>
            <a:r>
              <a:rPr lang="en-US" dirty="0" smtClean="0">
                <a:hlinkClick r:id="rId34" tooltip="Snowboarding Injuries"/>
              </a:rPr>
              <a:t>Snowboarding Injuries</a:t>
            </a:r>
            <a:endParaRPr lang="en-US" dirty="0" smtClean="0"/>
          </a:p>
          <a:p>
            <a:pPr>
              <a:defRPr/>
            </a:pPr>
            <a:r>
              <a:rPr lang="en-US" dirty="0" smtClean="0">
                <a:hlinkClick r:id="rId35" tooltip="Soccer Injuries"/>
              </a:rPr>
              <a:t>Soccer Injuries</a:t>
            </a:r>
            <a:endParaRPr lang="en-US" dirty="0" smtClean="0"/>
          </a:p>
          <a:p>
            <a:pPr>
              <a:defRPr/>
            </a:pPr>
            <a:r>
              <a:rPr lang="en-US" dirty="0" smtClean="0">
                <a:hlinkClick r:id="rId36" tooltip="Swimming Injuries"/>
              </a:rPr>
              <a:t>Swimming Injuries</a:t>
            </a:r>
            <a:endParaRPr lang="en-US" dirty="0" smtClean="0"/>
          </a:p>
          <a:p>
            <a:pPr>
              <a:defRPr/>
            </a:pPr>
            <a:r>
              <a:rPr lang="en-US" dirty="0" smtClean="0">
                <a:hlinkClick r:id="rId37"/>
              </a:rPr>
              <a:t>Tennis Injuries</a:t>
            </a:r>
            <a:endParaRPr lang="en-US" dirty="0" smtClean="0"/>
          </a:p>
          <a:p>
            <a:pPr>
              <a:defRPr/>
            </a:pPr>
            <a:r>
              <a:rPr lang="en-US" dirty="0" smtClean="0">
                <a:hlinkClick r:id="rId38" tooltip="Triathlon Injuries"/>
              </a:rPr>
              <a:t>Triathlon Injuries</a:t>
            </a:r>
            <a:endParaRPr lang="en-US" dirty="0" smtClean="0"/>
          </a:p>
          <a:p>
            <a:pPr>
              <a:defRPr/>
            </a:pPr>
            <a:r>
              <a:rPr lang="en-US" dirty="0" smtClean="0">
                <a:hlinkClick r:id="rId39" tooltip="Weight Training Injuries"/>
              </a:rPr>
              <a:t>Weight Training Injuries</a:t>
            </a:r>
            <a:endParaRPr lang="en-US" dirty="0" smtClean="0"/>
          </a:p>
          <a:p>
            <a:pPr>
              <a:defRPr/>
            </a:pPr>
            <a:r>
              <a:rPr lang="en-US" dirty="0" smtClean="0">
                <a:hlinkClick r:id="rId40" tooltip="Wrestling Injuries"/>
              </a:rPr>
              <a:t>Wrestling Injuries</a:t>
            </a:r>
            <a:endParaRPr lang="en-US" dirty="0" smtClean="0"/>
          </a:p>
          <a:p>
            <a:pPr>
              <a:defRPr/>
            </a:pPr>
            <a:r>
              <a:rPr lang="en-US" dirty="0" smtClean="0">
                <a:hlinkClick r:id="rId10" tooltip="All sports"/>
              </a:rPr>
              <a:t>...all sports</a:t>
            </a:r>
            <a:endParaRPr lang="en-US" dirty="0" smtClean="0"/>
          </a:p>
          <a:p>
            <a:pPr>
              <a:defRPr/>
            </a:pPr>
            <a:r>
              <a:rPr lang="en-US" b="1" dirty="0" smtClean="0"/>
              <a:t>Body</a:t>
            </a:r>
          </a:p>
          <a:p>
            <a:pPr>
              <a:defRPr/>
            </a:pPr>
            <a:r>
              <a:rPr lang="en-US" dirty="0" smtClean="0">
                <a:hlinkClick r:id="rId41" tooltip="Ankle Injuries"/>
              </a:rPr>
              <a:t>Ankle Injuries</a:t>
            </a:r>
            <a:endParaRPr lang="en-US" dirty="0" smtClean="0"/>
          </a:p>
          <a:p>
            <a:pPr>
              <a:defRPr/>
            </a:pPr>
            <a:r>
              <a:rPr lang="en-US" dirty="0" smtClean="0">
                <a:hlinkClick r:id="rId42"/>
              </a:rPr>
              <a:t>Anterior </a:t>
            </a:r>
            <a:r>
              <a:rPr lang="en-US" dirty="0" err="1" smtClean="0">
                <a:hlinkClick r:id="rId42"/>
              </a:rPr>
              <a:t>Cruciate</a:t>
            </a:r>
            <a:r>
              <a:rPr lang="en-US" dirty="0" smtClean="0">
                <a:hlinkClick r:id="rId42"/>
              </a:rPr>
              <a:t> Ligament</a:t>
            </a:r>
            <a:endParaRPr lang="en-US" dirty="0" smtClean="0"/>
          </a:p>
          <a:p>
            <a:pPr>
              <a:defRPr/>
            </a:pPr>
            <a:r>
              <a:rPr lang="en-US" dirty="0" smtClean="0">
                <a:hlinkClick r:id="rId43" tooltip="Back Injuries"/>
              </a:rPr>
              <a:t>Back Injuries</a:t>
            </a:r>
            <a:endParaRPr lang="en-US" dirty="0" smtClean="0"/>
          </a:p>
          <a:p>
            <a:pPr>
              <a:defRPr/>
            </a:pPr>
            <a:r>
              <a:rPr lang="en-US" dirty="0" smtClean="0">
                <a:hlinkClick r:id="rId44" tooltip="Elbow Injuries"/>
              </a:rPr>
              <a:t>Elbow Injuries</a:t>
            </a:r>
            <a:endParaRPr lang="en-US" dirty="0" smtClean="0"/>
          </a:p>
          <a:p>
            <a:pPr>
              <a:defRPr/>
            </a:pPr>
            <a:r>
              <a:rPr lang="en-US" dirty="0" smtClean="0">
                <a:hlinkClick r:id="rId45" tooltip="Foot Injuries"/>
              </a:rPr>
              <a:t>Foot Injuries</a:t>
            </a:r>
            <a:endParaRPr lang="en-US" dirty="0" smtClean="0"/>
          </a:p>
          <a:p>
            <a:pPr>
              <a:defRPr/>
            </a:pPr>
            <a:r>
              <a:rPr lang="en-US" dirty="0" smtClean="0">
                <a:hlinkClick r:id="rId46" tooltip="Groin Injuries"/>
              </a:rPr>
              <a:t>Groin Injuries</a:t>
            </a:r>
            <a:endParaRPr lang="en-US" dirty="0" smtClean="0"/>
          </a:p>
          <a:p>
            <a:pPr>
              <a:defRPr/>
            </a:pPr>
            <a:r>
              <a:rPr lang="en-US" dirty="0" smtClean="0">
                <a:hlinkClick r:id="rId47" tooltip="Hamstring Injuries"/>
              </a:rPr>
              <a:t>Hamstring Injuries</a:t>
            </a:r>
            <a:endParaRPr lang="en-US" dirty="0" smtClean="0"/>
          </a:p>
          <a:p>
            <a:pPr>
              <a:defRPr/>
            </a:pPr>
            <a:r>
              <a:rPr lang="en-US" dirty="0" smtClean="0">
                <a:hlinkClick r:id="rId48" tooltip="Hand Injuries"/>
              </a:rPr>
              <a:t>Hand Injuries</a:t>
            </a:r>
            <a:endParaRPr lang="en-US" dirty="0" smtClean="0"/>
          </a:p>
          <a:p>
            <a:pPr>
              <a:defRPr/>
            </a:pPr>
            <a:r>
              <a:rPr lang="en-US" dirty="0" smtClean="0">
                <a:hlinkClick r:id="rId49" tooltip="Head Injuries"/>
              </a:rPr>
              <a:t>Head Injuries</a:t>
            </a:r>
            <a:endParaRPr lang="en-US" dirty="0" smtClean="0"/>
          </a:p>
          <a:p>
            <a:pPr>
              <a:defRPr/>
            </a:pPr>
            <a:r>
              <a:rPr lang="en-US" dirty="0" smtClean="0">
                <a:hlinkClick r:id="rId50" tooltip="Hip Injuries"/>
              </a:rPr>
              <a:t>Hip Injuries</a:t>
            </a:r>
            <a:endParaRPr lang="en-US" dirty="0" smtClean="0"/>
          </a:p>
          <a:p>
            <a:pPr>
              <a:defRPr/>
            </a:pPr>
            <a:r>
              <a:rPr lang="en-US" dirty="0" err="1" smtClean="0">
                <a:hlinkClick r:id="rId51" tooltip="Iliotibial Band Injuries"/>
              </a:rPr>
              <a:t>Iliotibial</a:t>
            </a:r>
            <a:r>
              <a:rPr lang="en-US" dirty="0" smtClean="0">
                <a:hlinkClick r:id="rId51" tooltip="Iliotibial Band Injuries"/>
              </a:rPr>
              <a:t> Band Injuries</a:t>
            </a:r>
            <a:endParaRPr lang="en-US" dirty="0" smtClean="0"/>
          </a:p>
          <a:p>
            <a:pPr>
              <a:defRPr/>
            </a:pPr>
            <a:r>
              <a:rPr lang="en-US" dirty="0" smtClean="0">
                <a:hlinkClick r:id="rId52" tooltip="Knee Injuries"/>
              </a:rPr>
              <a:t>Knee Injuries</a:t>
            </a:r>
            <a:endParaRPr lang="en-US" dirty="0" smtClean="0"/>
          </a:p>
          <a:p>
            <a:pPr>
              <a:defRPr/>
            </a:pPr>
            <a:r>
              <a:rPr lang="en-US" dirty="0" smtClean="0">
                <a:hlinkClick r:id="rId53" tooltip="Leg Injuries"/>
              </a:rPr>
              <a:t>Leg Injuries</a:t>
            </a:r>
            <a:endParaRPr lang="en-US" dirty="0" smtClean="0"/>
          </a:p>
          <a:p>
            <a:pPr>
              <a:defRPr/>
            </a:pPr>
            <a:r>
              <a:rPr lang="en-US" dirty="0" smtClean="0">
                <a:hlinkClick r:id="rId54" tooltip="Musculoskeletal injuries advice"/>
              </a:rPr>
              <a:t>Musculoskeletal injuries</a:t>
            </a:r>
            <a:endParaRPr lang="en-US" dirty="0" smtClean="0"/>
          </a:p>
          <a:p>
            <a:pPr>
              <a:defRPr/>
            </a:pPr>
            <a:r>
              <a:rPr lang="en-US" dirty="0" smtClean="0">
                <a:hlinkClick r:id="rId55" tooltip="Neck Injuries"/>
              </a:rPr>
              <a:t>Neck Injuries</a:t>
            </a:r>
            <a:endParaRPr lang="en-US" dirty="0" smtClean="0"/>
          </a:p>
          <a:p>
            <a:pPr>
              <a:defRPr/>
            </a:pPr>
            <a:r>
              <a:rPr lang="en-US" dirty="0" smtClean="0">
                <a:hlinkClick r:id="rId56" tooltip="Shoulder Injuries"/>
              </a:rPr>
              <a:t>Shoulder Injuries</a:t>
            </a:r>
            <a:endParaRPr lang="en-US" dirty="0" smtClean="0"/>
          </a:p>
          <a:p>
            <a:pPr>
              <a:defRPr/>
            </a:pPr>
            <a:r>
              <a:rPr lang="en-US" dirty="0" smtClean="0">
                <a:hlinkClick r:id="rId57" tooltip="Thoracic injuries"/>
              </a:rPr>
              <a:t>Thoracic Injuries</a:t>
            </a:r>
            <a:endParaRPr lang="en-US" dirty="0" smtClean="0"/>
          </a:p>
          <a:p>
            <a:pPr>
              <a:defRPr/>
            </a:pPr>
            <a:r>
              <a:rPr lang="en-US" dirty="0" smtClean="0">
                <a:hlinkClick r:id="rId58" tooltip="Wrist Injuries"/>
              </a:rPr>
              <a:t>Wrist Injuries</a:t>
            </a:r>
            <a:endParaRPr lang="en-US" dirty="0" smtClean="0"/>
          </a:p>
          <a:p>
            <a:pPr>
              <a:defRPr/>
            </a:pPr>
            <a:r>
              <a:rPr lang="en-US" dirty="0" smtClean="0">
                <a:hlinkClick r:id="rId11" tooltip="All body parts"/>
              </a:rPr>
              <a:t>...all body parts</a:t>
            </a:r>
            <a:endParaRPr lang="en-US" dirty="0" smtClean="0"/>
          </a:p>
          <a:p>
            <a:pPr>
              <a:defRPr/>
            </a:pPr>
            <a:r>
              <a:rPr lang="en-US" b="1" dirty="0" smtClean="0"/>
              <a:t>Conditions &amp; Symptoms</a:t>
            </a:r>
          </a:p>
          <a:p>
            <a:pPr>
              <a:defRPr/>
            </a:pPr>
            <a:r>
              <a:rPr lang="en-US" dirty="0" smtClean="0">
                <a:hlinkClick r:id="rId59"/>
              </a:rPr>
              <a:t>Achilles tendinitis</a:t>
            </a:r>
            <a:endParaRPr lang="en-US" dirty="0" smtClean="0"/>
          </a:p>
          <a:p>
            <a:pPr>
              <a:defRPr/>
            </a:pPr>
            <a:r>
              <a:rPr lang="en-US" dirty="0" smtClean="0">
                <a:hlinkClick r:id="rId60" tooltip="Back spams"/>
              </a:rPr>
              <a:t>Back Spasms</a:t>
            </a:r>
            <a:endParaRPr lang="en-US" dirty="0" smtClean="0"/>
          </a:p>
          <a:p>
            <a:pPr>
              <a:defRPr/>
            </a:pPr>
            <a:r>
              <a:rPr lang="en-US" dirty="0" smtClean="0">
                <a:hlinkClick r:id="rId61" tooltip="Groin Strain"/>
              </a:rPr>
              <a:t>Groin Strain</a:t>
            </a:r>
            <a:endParaRPr lang="en-US" dirty="0" smtClean="0"/>
          </a:p>
          <a:p>
            <a:pPr>
              <a:defRPr/>
            </a:pPr>
            <a:r>
              <a:rPr lang="en-US" dirty="0" smtClean="0">
                <a:hlinkClick r:id="rId62" tooltip="Knee pain"/>
              </a:rPr>
              <a:t>Knee Pain</a:t>
            </a:r>
            <a:endParaRPr lang="en-US" dirty="0" smtClean="0"/>
          </a:p>
          <a:p>
            <a:pPr>
              <a:defRPr/>
            </a:pPr>
            <a:r>
              <a:rPr lang="en-US" dirty="0" smtClean="0">
                <a:hlinkClick r:id="rId63" tooltip="Medial Tibial Stress Syndrome"/>
              </a:rPr>
              <a:t>Medial </a:t>
            </a:r>
            <a:r>
              <a:rPr lang="en-US" dirty="0" err="1" smtClean="0">
                <a:hlinkClick r:id="rId63" tooltip="Medial Tibial Stress Syndrome"/>
              </a:rPr>
              <a:t>Tibial</a:t>
            </a:r>
            <a:r>
              <a:rPr lang="en-US" dirty="0" smtClean="0">
                <a:hlinkClick r:id="rId63" tooltip="Medial Tibial Stress Syndrome"/>
              </a:rPr>
              <a:t> Stress Syndrome</a:t>
            </a:r>
            <a:endParaRPr lang="en-US" dirty="0" smtClean="0"/>
          </a:p>
          <a:p>
            <a:pPr>
              <a:defRPr/>
            </a:pPr>
            <a:r>
              <a:rPr lang="en-US" dirty="0" err="1" smtClean="0">
                <a:hlinkClick r:id="rId64"/>
              </a:rPr>
              <a:t>Metatarsalgia</a:t>
            </a:r>
            <a:endParaRPr lang="en-US" dirty="0" smtClean="0"/>
          </a:p>
          <a:p>
            <a:pPr>
              <a:defRPr/>
            </a:pPr>
            <a:r>
              <a:rPr lang="en-US" dirty="0" smtClean="0">
                <a:hlinkClick r:id="rId65"/>
              </a:rPr>
              <a:t>Overtraining</a:t>
            </a:r>
            <a:endParaRPr lang="en-US" dirty="0" smtClean="0"/>
          </a:p>
          <a:p>
            <a:pPr>
              <a:defRPr/>
            </a:pPr>
            <a:r>
              <a:rPr lang="en-US" dirty="0" smtClean="0">
                <a:hlinkClick r:id="rId66"/>
              </a:rPr>
              <a:t>Plantar Fasciitis</a:t>
            </a:r>
            <a:endParaRPr lang="en-US" dirty="0" smtClean="0"/>
          </a:p>
          <a:p>
            <a:pPr>
              <a:defRPr/>
            </a:pPr>
            <a:r>
              <a:rPr lang="en-US" dirty="0" err="1" smtClean="0">
                <a:hlinkClick r:id="rId67" tooltip="Rhabdomyolysis"/>
              </a:rPr>
              <a:t>Rhabdomyolysis</a:t>
            </a:r>
            <a:endParaRPr lang="en-US" dirty="0" smtClean="0"/>
          </a:p>
          <a:p>
            <a:pPr>
              <a:defRPr/>
            </a:pPr>
            <a:r>
              <a:rPr lang="en-US" dirty="0" smtClean="0">
                <a:hlinkClick r:id="rId68" tooltip="Runners Knee"/>
              </a:rPr>
              <a:t>Runners Knee</a:t>
            </a:r>
            <a:endParaRPr lang="en-US" dirty="0" smtClean="0"/>
          </a:p>
          <a:p>
            <a:pPr>
              <a:defRPr/>
            </a:pPr>
            <a:r>
              <a:rPr lang="en-US" dirty="0" smtClean="0">
                <a:hlinkClick r:id="rId69" tooltip="Shin splints"/>
              </a:rPr>
              <a:t>Shin Splints</a:t>
            </a:r>
            <a:endParaRPr lang="en-US" dirty="0" smtClean="0"/>
          </a:p>
          <a:p>
            <a:pPr>
              <a:defRPr/>
            </a:pPr>
            <a:r>
              <a:rPr lang="en-US" dirty="0" smtClean="0">
                <a:hlinkClick r:id="rId70" tooltip="Tennis Elbow"/>
              </a:rPr>
              <a:t>Tennis Elbow</a:t>
            </a:r>
            <a:endParaRPr lang="en-US" dirty="0" smtClean="0"/>
          </a:p>
          <a:p>
            <a:pPr>
              <a:defRPr/>
            </a:pPr>
            <a:r>
              <a:rPr lang="en-US" dirty="0" smtClean="0">
                <a:hlinkClick r:id="rId7" tooltip="Sports injury conditions and symptoms"/>
              </a:rPr>
              <a:t>...all conditions &amp; symptoms</a:t>
            </a:r>
            <a:endParaRPr lang="en-US" dirty="0" smtClean="0"/>
          </a:p>
          <a:p>
            <a:pPr>
              <a:defRPr/>
            </a:pPr>
            <a:r>
              <a:rPr lang="en-US" b="1" dirty="0" smtClean="0"/>
              <a:t>Treatments</a:t>
            </a:r>
          </a:p>
          <a:p>
            <a:pPr>
              <a:defRPr/>
            </a:pPr>
            <a:r>
              <a:rPr lang="en-US" dirty="0" smtClean="0">
                <a:hlinkClick r:id="rId71"/>
              </a:rPr>
              <a:t>Coaching</a:t>
            </a:r>
            <a:endParaRPr lang="en-US" dirty="0" smtClean="0"/>
          </a:p>
          <a:p>
            <a:pPr>
              <a:defRPr/>
            </a:pPr>
            <a:r>
              <a:rPr lang="en-US" dirty="0" smtClean="0">
                <a:hlinkClick r:id="rId72" tooltip="Core Stability"/>
              </a:rPr>
              <a:t>Core Stability</a:t>
            </a:r>
            <a:endParaRPr lang="en-US" dirty="0" smtClean="0"/>
          </a:p>
          <a:p>
            <a:pPr>
              <a:defRPr/>
            </a:pPr>
            <a:r>
              <a:rPr lang="en-US" dirty="0" smtClean="0">
                <a:hlinkClick r:id="rId73" tooltip="Core Training"/>
              </a:rPr>
              <a:t>Core Training</a:t>
            </a:r>
            <a:endParaRPr lang="en-US" dirty="0" smtClean="0"/>
          </a:p>
          <a:p>
            <a:pPr>
              <a:defRPr/>
            </a:pPr>
            <a:r>
              <a:rPr lang="en-US" dirty="0" smtClean="0">
                <a:hlinkClick r:id="rId74"/>
              </a:rPr>
              <a:t>Flexibility</a:t>
            </a:r>
            <a:endParaRPr lang="en-US" dirty="0" smtClean="0"/>
          </a:p>
          <a:p>
            <a:pPr>
              <a:defRPr/>
            </a:pPr>
            <a:r>
              <a:rPr lang="en-US" dirty="0" smtClean="0">
                <a:hlinkClick r:id="rId75"/>
              </a:rPr>
              <a:t>Hydration</a:t>
            </a:r>
            <a:endParaRPr lang="en-US" dirty="0" smtClean="0"/>
          </a:p>
          <a:p>
            <a:pPr>
              <a:defRPr/>
            </a:pPr>
            <a:r>
              <a:rPr lang="en-US" dirty="0" smtClean="0">
                <a:hlinkClick r:id="rId76" tooltip="Injury prevention"/>
              </a:rPr>
              <a:t>Injury Prevention</a:t>
            </a:r>
            <a:endParaRPr lang="en-US" dirty="0" smtClean="0"/>
          </a:p>
          <a:p>
            <a:pPr>
              <a:defRPr/>
            </a:pPr>
            <a:r>
              <a:rPr lang="en-US" dirty="0" smtClean="0">
                <a:hlinkClick r:id="rId77" tooltip="Nutrition"/>
              </a:rPr>
              <a:t>Nutrition</a:t>
            </a:r>
            <a:endParaRPr lang="en-US" dirty="0" smtClean="0"/>
          </a:p>
          <a:p>
            <a:pPr>
              <a:defRPr/>
            </a:pPr>
            <a:r>
              <a:rPr lang="en-US" dirty="0" err="1" smtClean="0">
                <a:hlinkClick r:id="rId78" tooltip="Plyometrics"/>
              </a:rPr>
              <a:t>Plyometrics</a:t>
            </a:r>
            <a:endParaRPr lang="en-US" dirty="0" smtClean="0"/>
          </a:p>
          <a:p>
            <a:pPr>
              <a:defRPr/>
            </a:pPr>
            <a:r>
              <a:rPr lang="en-US" dirty="0" smtClean="0">
                <a:hlinkClick r:id="rId79" tooltip="Psychology"/>
              </a:rPr>
              <a:t>Psychology</a:t>
            </a:r>
            <a:endParaRPr lang="en-US" dirty="0" smtClean="0"/>
          </a:p>
          <a:p>
            <a:pPr>
              <a:defRPr/>
            </a:pPr>
            <a:r>
              <a:rPr lang="en-US" dirty="0" smtClean="0">
                <a:hlinkClick r:id="rId80" tooltip="Sports Medicine"/>
              </a:rPr>
              <a:t>Sports Medicine</a:t>
            </a:r>
            <a:endParaRPr lang="en-US" dirty="0" smtClean="0"/>
          </a:p>
          <a:p>
            <a:pPr>
              <a:defRPr/>
            </a:pPr>
            <a:r>
              <a:rPr lang="en-US" dirty="0" smtClean="0">
                <a:hlinkClick r:id="rId81" tooltip="Stretching"/>
              </a:rPr>
              <a:t>Stretching</a:t>
            </a:r>
            <a:endParaRPr lang="en-US" dirty="0" smtClean="0"/>
          </a:p>
          <a:p>
            <a:pPr>
              <a:defRPr/>
            </a:pPr>
            <a:r>
              <a:rPr lang="en-US" dirty="0" smtClean="0">
                <a:hlinkClick r:id="rId82" tooltip="Supplements"/>
              </a:rPr>
              <a:t>Supplements</a:t>
            </a:r>
            <a:endParaRPr lang="en-US" dirty="0" smtClean="0"/>
          </a:p>
          <a:p>
            <a:pPr>
              <a:defRPr/>
            </a:pPr>
            <a:r>
              <a:rPr lang="en-US" dirty="0" smtClean="0">
                <a:hlinkClick r:id="rId9" tooltip="Sports Injury Treatments"/>
              </a:rPr>
              <a:t>...all treatments</a:t>
            </a:r>
            <a:endParaRPr lang="en-US" dirty="0" smtClean="0"/>
          </a:p>
          <a:p>
            <a:pPr>
              <a:defRPr/>
            </a:pPr>
            <a:r>
              <a:rPr lang="en-US" b="1" dirty="0" smtClean="0"/>
              <a:t>User login</a:t>
            </a:r>
          </a:p>
          <a:p>
            <a:pPr>
              <a:defRPr/>
            </a:pPr>
            <a:r>
              <a:rPr lang="en-US" dirty="0" smtClean="0"/>
              <a:t>Username: * </a:t>
            </a:r>
          </a:p>
          <a:p>
            <a:pPr>
              <a:defRPr/>
            </a:pPr>
            <a:r>
              <a:rPr lang="en-US" dirty="0" smtClean="0"/>
              <a:t>Password: * </a:t>
            </a:r>
          </a:p>
          <a:p>
            <a:pPr>
              <a:defRPr/>
            </a:pPr>
            <a:r>
              <a:rPr lang="en-US" dirty="0" smtClean="0">
                <a:hlinkClick r:id="rId83" tooltip="Create a new user account."/>
              </a:rPr>
              <a:t>Create new account</a:t>
            </a:r>
            <a:endParaRPr lang="en-US" dirty="0" smtClean="0"/>
          </a:p>
          <a:p>
            <a:pPr>
              <a:defRPr/>
            </a:pPr>
            <a:r>
              <a:rPr lang="en-US" dirty="0" smtClean="0">
                <a:hlinkClick r:id="rId84" tooltip="Request new password via e-mail."/>
              </a:rPr>
              <a:t>Request new password</a:t>
            </a:r>
            <a:endParaRPr lang="en-US" dirty="0" smtClean="0"/>
          </a:p>
          <a:p>
            <a:pPr>
              <a:defRPr/>
            </a:pPr>
            <a:r>
              <a:rPr lang="en-US" b="1" dirty="0" smtClean="0"/>
              <a:t>RSS feed</a:t>
            </a:r>
          </a:p>
          <a:p>
            <a:pPr>
              <a:defRPr/>
            </a:pPr>
            <a:r>
              <a:rPr lang="en-US" dirty="0" smtClean="0">
                <a:hlinkClick r:id="rId85"/>
              </a:rPr>
              <a:t>Email us</a:t>
            </a:r>
            <a:endParaRPr lang="en-US" dirty="0" smtClean="0"/>
          </a:p>
          <a:p>
            <a:pPr>
              <a:defRPr/>
            </a:pPr>
            <a:r>
              <a:rPr lang="en-US" dirty="0" smtClean="0">
                <a:hlinkClick r:id="rId86"/>
              </a:rPr>
              <a:t>About us</a:t>
            </a:r>
            <a:endParaRPr lang="en-US" dirty="0" smtClean="0"/>
          </a:p>
          <a:p>
            <a:pPr>
              <a:defRPr/>
            </a:pPr>
            <a:r>
              <a:rPr lang="en-US" dirty="0" smtClean="0">
                <a:hlinkClick r:id="rId87"/>
              </a:rPr>
              <a:t>FAQ</a:t>
            </a:r>
            <a:endParaRPr lang="en-US" dirty="0" smtClean="0"/>
          </a:p>
          <a:p>
            <a:pPr>
              <a:defRPr/>
            </a:pPr>
            <a:r>
              <a:rPr lang="en-US" dirty="0" smtClean="0"/>
              <a:t> </a:t>
            </a:r>
          </a:p>
          <a:p>
            <a:pPr>
              <a:defRPr/>
            </a:pPr>
            <a:r>
              <a:rPr lang="en-US" b="1" dirty="0" smtClean="0"/>
              <a:t>shin splints treatment, shin splints exercise, preventing shin splints, care of shin splints</a:t>
            </a:r>
          </a:p>
          <a:p>
            <a:pPr>
              <a:defRPr/>
            </a:pPr>
            <a:r>
              <a:rPr lang="en-US" b="1" dirty="0" smtClean="0"/>
              <a:t>Shin splints treatment - exercise to strengthen the lower legs, prevent, repair and care for shin splints problems.</a:t>
            </a:r>
          </a:p>
          <a:p>
            <a:pPr>
              <a:defRPr/>
            </a:pPr>
            <a:r>
              <a:rPr lang="en-US" b="1" dirty="0" smtClean="0"/>
              <a:t>Register today</a:t>
            </a:r>
            <a:r>
              <a:rPr lang="en-US" dirty="0" smtClean="0"/>
              <a:t> to receive valuable, injury prevention and treatment advice every week.</a:t>
            </a:r>
          </a:p>
          <a:p>
            <a:pPr>
              <a:defRPr/>
            </a:pPr>
            <a:r>
              <a:rPr lang="en-US" b="1" dirty="0" smtClean="0"/>
              <a:t>Email:  </a:t>
            </a:r>
            <a:r>
              <a:rPr lang="en-US" dirty="0" smtClean="0"/>
              <a:t>  &gt;&gt;  </a:t>
            </a:r>
          </a:p>
          <a:p>
            <a:pPr>
              <a:defRPr/>
            </a:pPr>
            <a:r>
              <a:rPr lang="en-US" dirty="0" smtClean="0"/>
              <a:t>When you decided to get really serious about your training earlier this year, everything went smoothly for several weeks, but one day you felt a dull ache on the inside, lower portion of your shin as you began your workout. The discomfort went away once you had warmed up, so you weren't overly concerned.</a:t>
            </a:r>
          </a:p>
          <a:p>
            <a:pPr>
              <a:defRPr/>
            </a:pPr>
            <a:r>
              <a:rPr lang="en-US" dirty="0" smtClean="0"/>
              <a:t>Unfortunately, the pain returned on the following day - and lasted for a longer portion of your workout. As the days went by, pain was present for the whole training session, as well as your cool-down - and even hung around during your regular daily activities. When you used your fingers to probe the area near the back, inside edge of the lower part of your tibia (the main bone in the lower part of the leg), you felt tenderness but no major swelling, and the pain seemed to centre in the tissues (muscles and tendons) near the tibia, not the tibia itself.</a:t>
            </a:r>
          </a:p>
          <a:p>
            <a:pPr>
              <a:defRPr/>
            </a:pPr>
            <a:r>
              <a:rPr lang="en-US" dirty="0" smtClean="0"/>
              <a:t>=================================================</a:t>
            </a:r>
            <a:br>
              <a:rPr lang="en-US" dirty="0" smtClean="0"/>
            </a:br>
            <a:r>
              <a:rPr lang="en-US" dirty="0" smtClean="0"/>
              <a:t>More information on Shin Splints:</a:t>
            </a:r>
            <a:br>
              <a:rPr lang="en-US" dirty="0" smtClean="0"/>
            </a:br>
            <a:r>
              <a:rPr lang="en-US" dirty="0" smtClean="0">
                <a:hlinkClick r:id="rId69"/>
              </a:rPr>
              <a:t>All of our articles on shin splints</a:t>
            </a:r>
            <a:br>
              <a:rPr lang="en-US" dirty="0" smtClean="0">
                <a:hlinkClick r:id="rId69"/>
              </a:rPr>
            </a:br>
            <a:r>
              <a:rPr lang="en-US" dirty="0" smtClean="0">
                <a:hlinkClick r:id="rId69"/>
              </a:rPr>
              <a:t/>
            </a:r>
            <a:br>
              <a:rPr lang="en-US" dirty="0" smtClean="0">
                <a:hlinkClick r:id="rId69"/>
              </a:rPr>
            </a:br>
            <a:r>
              <a:rPr lang="en-US" dirty="0" smtClean="0">
                <a:hlinkClick r:id="rId63"/>
              </a:rPr>
              <a:t>Medial </a:t>
            </a:r>
            <a:r>
              <a:rPr lang="en-US" dirty="0" err="1" smtClean="0">
                <a:hlinkClick r:id="rId63"/>
              </a:rPr>
              <a:t>tibial</a:t>
            </a:r>
            <a:r>
              <a:rPr lang="en-US" dirty="0" smtClean="0">
                <a:hlinkClick r:id="rId63"/>
              </a:rPr>
              <a:t> stress syndrome - Two quick fixes for shin splints</a:t>
            </a:r>
            <a:endParaRPr lang="en-US" dirty="0" smtClean="0"/>
          </a:p>
          <a:p>
            <a:pPr>
              <a:defRPr/>
            </a:pPr>
            <a:r>
              <a:rPr lang="en-US" dirty="0" smtClean="0">
                <a:hlinkClick r:id="rId88"/>
              </a:rPr>
              <a:t>Shin splints: The runner's disease</a:t>
            </a:r>
            <a:endParaRPr lang="en-US" dirty="0" smtClean="0"/>
          </a:p>
          <a:p>
            <a:pPr>
              <a:defRPr/>
            </a:pPr>
            <a:r>
              <a:rPr lang="en-US" b="1" dirty="0" smtClean="0"/>
              <a:t>Q&amp;A</a:t>
            </a:r>
            <a:r>
              <a:rPr lang="en-US" dirty="0" smtClean="0"/>
              <a:t> - </a:t>
            </a:r>
            <a:r>
              <a:rPr lang="en-US" dirty="0" smtClean="0">
                <a:hlinkClick r:id="rId89"/>
              </a:rPr>
              <a:t>What can I do to heal Shin Splints?</a:t>
            </a:r>
            <a:endParaRPr lang="en-US" dirty="0" smtClean="0"/>
          </a:p>
          <a:p>
            <a:pPr>
              <a:defRPr/>
            </a:pPr>
            <a:r>
              <a:rPr lang="en-US" b="1" dirty="0" smtClean="0"/>
              <a:t>Q&amp;A</a:t>
            </a:r>
            <a:r>
              <a:rPr lang="en-US" dirty="0" smtClean="0"/>
              <a:t> </a:t>
            </a:r>
            <a:r>
              <a:rPr lang="en-US" dirty="0" smtClean="0">
                <a:hlinkClick r:id="rId90"/>
              </a:rPr>
              <a:t>Shin splints or stress fracture?</a:t>
            </a:r>
            <a:endParaRPr lang="en-US" dirty="0" smtClean="0"/>
          </a:p>
          <a:p>
            <a:pPr>
              <a:defRPr/>
            </a:pPr>
            <a:r>
              <a:rPr lang="en-US" dirty="0" smtClean="0">
                <a:hlinkClick r:id="rId91"/>
              </a:rPr>
              <a:t>Got a question about shin splints? Ask other sports professionals here.</a:t>
            </a:r>
            <a:endParaRPr lang="en-US" dirty="0" smtClean="0"/>
          </a:p>
          <a:p>
            <a:pPr>
              <a:defRPr/>
            </a:pPr>
            <a:r>
              <a:rPr lang="en-US" dirty="0" smtClean="0"/>
              <a:t>=================================================</a:t>
            </a:r>
          </a:p>
          <a:p>
            <a:pPr>
              <a:defRPr/>
            </a:pPr>
            <a:r>
              <a:rPr lang="en-US" b="1" dirty="0" smtClean="0"/>
              <a:t>What was wrong?</a:t>
            </a:r>
            <a:endParaRPr lang="en-US" dirty="0" smtClean="0"/>
          </a:p>
          <a:p>
            <a:pPr>
              <a:defRPr/>
            </a:pPr>
            <a:r>
              <a:rPr lang="en-US" dirty="0" smtClean="0"/>
              <a:t>Of course, you had developed a classic case of 'shin splints', an injury which is more accurately called medial </a:t>
            </a:r>
            <a:r>
              <a:rPr lang="en-US" dirty="0" err="1" smtClean="0"/>
              <a:t>tibial</a:t>
            </a:r>
            <a:r>
              <a:rPr lang="en-US" dirty="0" smtClean="0"/>
              <a:t> stress syndrome (MTSS). Many experts believe that shin splints (MTSS) is the most common injury among athletes whose sports involve extensive amounts of running (e.g., runners, soccer players, rugby players and other participants in field sports); indeed, research shows that up to one in five injured runners are 'on the shelf' because of shin splints ('Relieving Painful Shin Splints,' The Physician and </a:t>
            </a:r>
            <a:r>
              <a:rPr lang="en-US" dirty="0" err="1" smtClean="0"/>
              <a:t>Sportsmedicine</a:t>
            </a:r>
            <a:r>
              <a:rPr lang="en-US" dirty="0" smtClean="0"/>
              <a:t>, vol. 20(12), pp. 105-113, 1992). And it's an especially troubling injury, because it can stop quality training in its tracks and also tends to recur, defying conventional treatments. The actual site of injury in the shin area can be muscle, tendon, bone - or the connective-tissue wrappings which surround your muscles and bones.</a:t>
            </a:r>
          </a:p>
          <a:p>
            <a:pPr>
              <a:defRPr/>
            </a:pPr>
            <a:r>
              <a:rPr lang="en-US" dirty="0" smtClean="0"/>
              <a:t>Some exercise scientists contend that MTSS is almost inevitable, since each shin absorbs a force equal to two to three times body weight with every footfall during running - about 700 times per shin per mile, mile after mile. The cumulative effect of this repetitive stress on the muscles and connective tissues in the shin area is believed to be the origin of MTSS. For that reason, MTSS is often called an 'overuse' injury, although as you'll see in a minute, the real problem is not so much overuse as it is a lack of preparation for use. Specifically, shin splints occurs because the ankle </a:t>
            </a:r>
            <a:r>
              <a:rPr lang="en-US" dirty="0" err="1" smtClean="0"/>
              <a:t>dorsiflexors</a:t>
            </a:r>
            <a:r>
              <a:rPr lang="en-US" dirty="0" smtClean="0"/>
              <a:t> - the shin muscles which in effect pull the top surface of the foot toward the shin and also (as part of their eccentric functioning) keep the foot from being pulled away from the shin too rapidly - are not functioning as well as they should.</a:t>
            </a:r>
          </a:p>
          <a:p>
            <a:pPr>
              <a:defRPr/>
            </a:pPr>
            <a:r>
              <a:rPr lang="en-US" dirty="0" smtClean="0"/>
              <a:t>The key role of these ankle </a:t>
            </a:r>
            <a:r>
              <a:rPr lang="en-US" dirty="0" err="1" smtClean="0"/>
              <a:t>dorsiflexors</a:t>
            </a:r>
            <a:r>
              <a:rPr lang="en-US" dirty="0" smtClean="0"/>
              <a:t> during running is in fact to control and limit plantar flexion - the movement of the foot away from the shin. During the very earliest part of the </a:t>
            </a:r>
            <a:r>
              <a:rPr lang="en-US" dirty="0" err="1" smtClean="0"/>
              <a:t>footstrike</a:t>
            </a:r>
            <a:r>
              <a:rPr lang="en-US" dirty="0" smtClean="0"/>
              <a:t> portion of the gait cycle - right after the foot makes contact with the ground, there's a tendency for the foot to slap hard against terra firma. In a 'heel-striker,' for example (a runner who first makes contact with the ground with his heel), forward momentum tries to slap the rest of the bottom of the foot against the ground very quickly and forcefully, an uncoordinated and energy-wasting action which is resisted by eccentric contractions of the </a:t>
            </a:r>
            <a:r>
              <a:rPr lang="en-US" dirty="0" err="1" smtClean="0"/>
              <a:t>dorsiflexors</a:t>
            </a:r>
            <a:r>
              <a:rPr lang="en-US" dirty="0" smtClean="0"/>
              <a:t>.</a:t>
            </a:r>
          </a:p>
          <a:p>
            <a:pPr>
              <a:defRPr/>
            </a:pPr>
            <a:r>
              <a:rPr lang="en-US" b="1" dirty="0" smtClean="0"/>
              <a:t>The sound of slapping feet</a:t>
            </a:r>
          </a:p>
          <a:p>
            <a:pPr>
              <a:defRPr/>
            </a:pPr>
            <a:r>
              <a:rPr lang="en-US" dirty="0" smtClean="0"/>
              <a:t>If a runner has weak ankle </a:t>
            </a:r>
            <a:r>
              <a:rPr lang="en-US" dirty="0" err="1" smtClean="0"/>
              <a:t>dorsiflexors</a:t>
            </a:r>
            <a:r>
              <a:rPr lang="en-US" dirty="0" smtClean="0"/>
              <a:t>, you can often 'hear him coming a mile away', because his feet actually make slapping sounds against the pavement (of course, such a runner will be at high risk for MTSS, because the rapid downward movement of the foot will tear at and overstress the </a:t>
            </a:r>
            <a:r>
              <a:rPr lang="en-US" dirty="0" err="1" smtClean="0"/>
              <a:t>dorsiflexors</a:t>
            </a:r>
            <a:r>
              <a:rPr lang="en-US" dirty="0" smtClean="0"/>
              <a:t>). In contrast, the runner with strong, functional </a:t>
            </a:r>
            <a:r>
              <a:rPr lang="en-US" dirty="0" err="1" smtClean="0"/>
              <a:t>dorsiflexors</a:t>
            </a:r>
            <a:r>
              <a:rPr lang="en-US" dirty="0" smtClean="0"/>
              <a:t> will seem to pad softly along, even if he is running on rock-solid concrete. Watch some of the elite Kenyans running, for example, and compare their foot-to-ground patterns with those of elite Brits or Americans or the average recreational athlete. The Kenyans build up tremendous </a:t>
            </a:r>
            <a:r>
              <a:rPr lang="en-US" dirty="0" err="1" smtClean="0"/>
              <a:t>dorsiflexor</a:t>
            </a:r>
            <a:r>
              <a:rPr lang="en-US" dirty="0" smtClean="0"/>
              <a:t> strength and functionality because they spend their initial years of life running and walking endless miles while barefooted, instead of moving around with their feet clamped into fluffy midsoles which shield the feet from hard work - or sitting around with feet propped up on a soft hassock. As a result, the Kenyans waste very little energy during the stance phase of the gait cycle - and seldom hobble off the track or roads with a shin injury.</a:t>
            </a:r>
          </a:p>
          <a:p>
            <a:pPr>
              <a:defRPr/>
            </a:pPr>
            <a:r>
              <a:rPr lang="en-US" dirty="0" smtClean="0"/>
              <a:t>In addition to controlling plantar flexion, the </a:t>
            </a:r>
            <a:r>
              <a:rPr lang="en-US" dirty="0" err="1" smtClean="0"/>
              <a:t>dorsiflexors</a:t>
            </a:r>
            <a:r>
              <a:rPr lang="en-US" dirty="0" smtClean="0"/>
              <a:t> must also deal with side to side motions of the foot and ankle during running - as well as the rotational motions which are a natural part of the gait cycle. Any tendency of the foot to </a:t>
            </a:r>
            <a:r>
              <a:rPr lang="en-US" dirty="0" err="1" smtClean="0"/>
              <a:t>pronate</a:t>
            </a:r>
            <a:r>
              <a:rPr lang="en-US" dirty="0" smtClean="0"/>
              <a:t> must be controlled by the shin muscles. Any tendency of the foot to </a:t>
            </a:r>
            <a:r>
              <a:rPr lang="en-US" dirty="0" err="1" smtClean="0"/>
              <a:t>supinate</a:t>
            </a:r>
            <a:r>
              <a:rPr lang="en-US" dirty="0" smtClean="0"/>
              <a:t> must also be reined in by the </a:t>
            </a:r>
            <a:r>
              <a:rPr lang="en-US" dirty="0" err="1" smtClean="0"/>
              <a:t>dorsiflexors</a:t>
            </a:r>
            <a:r>
              <a:rPr lang="en-US" dirty="0" smtClean="0"/>
              <a:t>. If there is relentless, stressful motion in any direction, the shin muscles can be damaged. That's why many of the shin splints exercise routines which supposedly prevent shin splints don't work so well; they often emphasize only front-and-back motions, rather than the side-to-side and rotational activities which are routine aspects of the biomechanics of running. The bottom line is that if you want to prevent shin splints, you can't merely develop general strength in your </a:t>
            </a:r>
            <a:r>
              <a:rPr lang="en-US" dirty="0" err="1" smtClean="0"/>
              <a:t>dorsiflexors</a:t>
            </a:r>
            <a:r>
              <a:rPr lang="en-US" dirty="0" smtClean="0"/>
              <a:t> - or strength which exhibits itself in only one plane of motion: your </a:t>
            </a:r>
            <a:r>
              <a:rPr lang="en-US" dirty="0" err="1" smtClean="0"/>
              <a:t>dorsiflexors</a:t>
            </a:r>
            <a:r>
              <a:rPr lang="en-US" dirty="0" smtClean="0"/>
              <a:t> must actually be stronger while you are running. More on that in a moment!</a:t>
            </a:r>
            <a:br>
              <a:rPr lang="en-US" dirty="0" smtClean="0"/>
            </a:br>
            <a:r>
              <a:rPr lang="en-US" dirty="0" smtClean="0"/>
              <a:t>That's why the classical mode of treatment for shin splints - RECEIPT (rest, elevation, compression, easy stretching of the muscles, icing, and possibly taping) - works fairly well at relieving symptoms but does a very poor job of keeping the injury from recurring. Only by improving the functional strength of the </a:t>
            </a:r>
            <a:r>
              <a:rPr lang="en-US" dirty="0" err="1" smtClean="0"/>
              <a:t>dorsiflexors</a:t>
            </a:r>
            <a:r>
              <a:rPr lang="en-US" dirty="0" smtClean="0"/>
              <a:t> and the strength and coordination of the entire ankle area can one be confident that MTSS will be held at bay. If your </a:t>
            </a:r>
            <a:r>
              <a:rPr lang="en-US" dirty="0" err="1" smtClean="0"/>
              <a:t>dorsiflexors</a:t>
            </a:r>
            <a:r>
              <a:rPr lang="en-US" dirty="0" smtClean="0"/>
              <a:t> are strong enough to handle your total training load, and they aren't yanked around too badly by poorly controlled ankle movements, your training year should be un-marked by the pain and disruption of shin splints.</a:t>
            </a:r>
          </a:p>
          <a:p>
            <a:pPr>
              <a:defRPr/>
            </a:pPr>
            <a:r>
              <a:rPr lang="en-US" b="1" dirty="0" smtClean="0"/>
              <a:t>Try these MTSS-preventing exercises </a:t>
            </a:r>
          </a:p>
          <a:p>
            <a:pPr>
              <a:defRPr/>
            </a:pPr>
            <a:r>
              <a:rPr lang="en-US" dirty="0" smtClean="0"/>
              <a:t>So what should you actually do to lower your risk of MTSS? Well, simply utilize our shin-splint-preventing exercises, outlined below:</a:t>
            </a:r>
          </a:p>
          <a:p>
            <a:pPr>
              <a:defRPr/>
            </a:pPr>
            <a:r>
              <a:rPr lang="en-US" b="1" dirty="0" smtClean="0"/>
              <a:t>1. Wall Shin Raises</a:t>
            </a:r>
            <a:r>
              <a:rPr lang="en-US" dirty="0" smtClean="0"/>
              <a:t>. Simply stand with your back to a wall, with your heels about the length of your feet away from the wall. Then, lean back until your buttocks and shoulders rest against the wall. </a:t>
            </a:r>
            <a:r>
              <a:rPr lang="en-US" dirty="0" err="1" smtClean="0"/>
              <a:t>Dorsiflex</a:t>
            </a:r>
            <a:r>
              <a:rPr lang="en-US" dirty="0" smtClean="0"/>
              <a:t> both ankles simultaneously, while your heels remain in contact with the ground. Bring your toes as far toward your shins as you can, and then lower your feet back toward the ground, but do not allow your forefeet to contact the ground before beginning the next repeat. Simply lower them until they are close to the ground, and then begin another repetition. Complete about 12 to 15 reps.</a:t>
            </a:r>
          </a:p>
          <a:p>
            <a:pPr>
              <a:defRPr/>
            </a:pPr>
            <a:r>
              <a:rPr lang="en-US" dirty="0" smtClean="0"/>
              <a:t>Once you have finished the reps, maintain your basic position with your back against the wall, </a:t>
            </a:r>
            <a:r>
              <a:rPr lang="en-US" dirty="0" err="1" smtClean="0"/>
              <a:t>dorsiflex</a:t>
            </a:r>
            <a:r>
              <a:rPr lang="en-US" dirty="0" smtClean="0"/>
              <a:t> your ankles to close to their fullest extent, and then quickly </a:t>
            </a:r>
            <a:r>
              <a:rPr lang="en-US" dirty="0" err="1" smtClean="0"/>
              <a:t>dorsiflex</a:t>
            </a:r>
            <a:r>
              <a:rPr lang="en-US" dirty="0" smtClean="0"/>
              <a:t> and plantar flex your ankles 15 times over a very small range of motion (smaller than the nearly full range you use for the basic reps; the emphasis here is on quickness). These short, quick ankle movements are called pulses.</a:t>
            </a:r>
          </a:p>
          <a:p>
            <a:pPr>
              <a:defRPr/>
            </a:pPr>
            <a:r>
              <a:rPr lang="en-US" dirty="0" smtClean="0"/>
              <a:t>As you gain strength over time, make the wall shin raises progressively more difficult by advancing from one set of 15 reps to two and then three sets of 15 (for the basic raises and the pulses). It's OK to walk around for 15 to 30 seconds between sets.</a:t>
            </a:r>
          </a:p>
          <a:p>
            <a:pPr>
              <a:defRPr/>
            </a:pPr>
            <a:r>
              <a:rPr lang="en-US" i="1" dirty="0" smtClean="0"/>
              <a:t>Now the single-leg raise</a:t>
            </a:r>
            <a:endParaRPr lang="en-US" dirty="0" smtClean="0"/>
          </a:p>
          <a:p>
            <a:pPr>
              <a:defRPr/>
            </a:pPr>
            <a:r>
              <a:rPr lang="en-US" dirty="0" smtClean="0"/>
              <a:t>Once you can quite comfortably complete 3 x 15 of the double-leg raises (both basic and quick), progress to the single-leg wall shin raise. The basic position for this exercise is as before, except that you begin with only one foot in contact with the ground; the other foot rests lightly on the wall behind you. Now, full body weight is on one foot - as it is during running - as you carry out the overall routine, and the exercises are considerably more difficult. Begin with 12 to 15 reps per foot (both for the basic exercise and pulses), and progress to 3 x 15 (basic and pulse) on each foot as your strength increases. There's no need to rest between sets; simply carry out 15 reps on one foot plus the pulses, shift over to the other for 15 repetitions and pulses, return to the original foot, and so on until you have completed three sets with each foot.</a:t>
            </a:r>
          </a:p>
          <a:p>
            <a:pPr>
              <a:defRPr/>
            </a:pPr>
            <a:r>
              <a:rPr lang="en-US" b="1" dirty="0" smtClean="0"/>
              <a:t>2. Heel Step-Downs </a:t>
            </a:r>
            <a:r>
              <a:rPr lang="en-US" dirty="0" smtClean="0"/>
              <a:t>These are simple but devastatingly effective exercises for preventing MTSS. Begin with a natural, erect body position, with your feet about shoulder-width apart, and then step forward with one foot. The length of the step should be moderate - as though you were walking in your normal manner. When your heel makes contact with the ground, stop the foot from fully plantar flexing, </a:t>
            </a:r>
            <a:r>
              <a:rPr lang="en-US" dirty="0" err="1" smtClean="0"/>
              <a:t>ie</a:t>
            </a:r>
            <a:r>
              <a:rPr lang="en-US" dirty="0" smtClean="0"/>
              <a:t>, use your shin muscles to keep the sole of the foot from making contact with the ground. After heel contact, the ball of your foot should descend no more than an inch toward the floor or ground; your foot is held in check by the eccentric contractions of your </a:t>
            </a:r>
            <a:r>
              <a:rPr lang="en-US" dirty="0" err="1" smtClean="0"/>
              <a:t>dorsiflexors</a:t>
            </a:r>
            <a:r>
              <a:rPr lang="en-US" dirty="0" smtClean="0"/>
              <a:t> (shin muscles). Return your foot to the starting position (back by the other foot), and repeat this basic stepping action a total of 15 times. Then, shift over to the other foot and complete 15 steps. As with the wall shin raises, progress to three sets of 15 reps over time.</a:t>
            </a:r>
          </a:p>
          <a:p>
            <a:pPr>
              <a:defRPr/>
            </a:pPr>
            <a:r>
              <a:rPr lang="en-US" b="1" dirty="0" smtClean="0"/>
              <a:t>Now with longer steps</a:t>
            </a:r>
            <a:endParaRPr lang="en-US" dirty="0" smtClean="0"/>
          </a:p>
          <a:p>
            <a:pPr>
              <a:defRPr/>
            </a:pPr>
            <a:r>
              <a:rPr lang="en-US" dirty="0" smtClean="0"/>
              <a:t>Once you have mastered the basic heel step-downs, perform the same exercise - but with dramatically longer steps. Using lengthier steps will increase the accelerating forces placed on the </a:t>
            </a:r>
            <a:r>
              <a:rPr lang="en-US" dirty="0" err="1" smtClean="0"/>
              <a:t>dorsiflexors</a:t>
            </a:r>
            <a:r>
              <a:rPr lang="en-US" dirty="0" smtClean="0"/>
              <a:t> and force them to work more forcefully and quickly, as they must do during running. Start with one set of 15 reps of long steps per foot, and progress to 3 x 15 on each foot over time.</a:t>
            </a:r>
          </a:p>
          <a:p>
            <a:pPr>
              <a:defRPr/>
            </a:pPr>
            <a:r>
              <a:rPr lang="en-US" dirty="0" smtClean="0"/>
              <a:t>Finally, you will be ready to carry out the heel step-downs from a high step, which will increase the forces on your shin muscles to the greatest extent - and build the greatest amount of strength. Use a bench or exercise platform which is about four inches off the ground to carry out your stepping. Aside from beginning each step from a bench, your movements are the same as they are in the basic step-downs; the idea is to land on the heel of the forward foot and then to use the shin muscles to prevent the sole of the foot from making contact with the ground (again, don't let the ball of the foot move downward by more than an inch). The actual length of the step is moderate at first (you can progress to long steps later). As before, begin with 15 reps per foot, and progress to three sets of 15 reps as you gain strength and coordination.</a:t>
            </a:r>
          </a:p>
          <a:p>
            <a:pPr>
              <a:defRPr/>
            </a:pPr>
            <a:r>
              <a:rPr lang="en-US" dirty="0" smtClean="0"/>
              <a:t>Both the wall shin raises and heel step-downs can be carried out three to four times a week, along with your other strength-building exercises (you can complete them more often if you've had lots of problems with MTSS in the past; don't do them to the point of pain, however).</a:t>
            </a:r>
          </a:p>
          <a:p>
            <a:pPr>
              <a:defRPr/>
            </a:pPr>
            <a:r>
              <a:rPr lang="en-US" dirty="0" smtClean="0"/>
              <a:t>=================================================</a:t>
            </a:r>
            <a:br>
              <a:rPr lang="en-US" dirty="0" smtClean="0"/>
            </a:br>
            <a:r>
              <a:rPr lang="en-US" dirty="0" smtClean="0"/>
              <a:t>More information on Shin Splints:</a:t>
            </a:r>
            <a:br>
              <a:rPr lang="en-US" dirty="0" smtClean="0"/>
            </a:br>
            <a:r>
              <a:rPr lang="en-US" dirty="0" smtClean="0">
                <a:hlinkClick r:id="rId69"/>
              </a:rPr>
              <a:t>All of our articles on shin splints</a:t>
            </a:r>
            <a:br>
              <a:rPr lang="en-US" dirty="0" smtClean="0">
                <a:hlinkClick r:id="rId69"/>
              </a:rPr>
            </a:br>
            <a:r>
              <a:rPr lang="en-US" dirty="0" smtClean="0">
                <a:hlinkClick r:id="rId69"/>
              </a:rPr>
              <a:t/>
            </a:r>
            <a:br>
              <a:rPr lang="en-US" dirty="0" smtClean="0">
                <a:hlinkClick r:id="rId69"/>
              </a:rPr>
            </a:br>
            <a:r>
              <a:rPr lang="en-US" dirty="0" smtClean="0">
                <a:hlinkClick r:id="rId63"/>
              </a:rPr>
              <a:t>Medial </a:t>
            </a:r>
            <a:r>
              <a:rPr lang="en-US" dirty="0" err="1" smtClean="0">
                <a:hlinkClick r:id="rId63"/>
              </a:rPr>
              <a:t>tibial</a:t>
            </a:r>
            <a:r>
              <a:rPr lang="en-US" dirty="0" smtClean="0">
                <a:hlinkClick r:id="rId63"/>
              </a:rPr>
              <a:t> stress syndrome - Two quick fixes for shin splints</a:t>
            </a:r>
            <a:endParaRPr lang="en-US" dirty="0" smtClean="0"/>
          </a:p>
          <a:p>
            <a:pPr>
              <a:defRPr/>
            </a:pPr>
            <a:r>
              <a:rPr lang="en-US" dirty="0" smtClean="0">
                <a:hlinkClick r:id="rId88"/>
              </a:rPr>
              <a:t>Shin splints: The runner's disease</a:t>
            </a:r>
            <a:endParaRPr lang="en-US" dirty="0" smtClean="0"/>
          </a:p>
          <a:p>
            <a:pPr>
              <a:defRPr/>
            </a:pPr>
            <a:r>
              <a:rPr lang="en-US" b="1" dirty="0" smtClean="0"/>
              <a:t>Q&amp;A</a:t>
            </a:r>
            <a:r>
              <a:rPr lang="en-US" dirty="0" smtClean="0"/>
              <a:t> - </a:t>
            </a:r>
            <a:r>
              <a:rPr lang="en-US" dirty="0" smtClean="0">
                <a:hlinkClick r:id="rId89"/>
              </a:rPr>
              <a:t>What can I do to heal Shin Splints?</a:t>
            </a:r>
            <a:endParaRPr lang="en-US" dirty="0" smtClean="0"/>
          </a:p>
          <a:p>
            <a:pPr>
              <a:defRPr/>
            </a:pPr>
            <a:r>
              <a:rPr lang="en-US" b="1" dirty="0" smtClean="0"/>
              <a:t>Q&amp;A</a:t>
            </a:r>
            <a:r>
              <a:rPr lang="en-US" dirty="0" smtClean="0"/>
              <a:t> </a:t>
            </a:r>
            <a:r>
              <a:rPr lang="en-US" dirty="0" smtClean="0">
                <a:hlinkClick r:id="rId90"/>
              </a:rPr>
              <a:t>Shin splints or stress fracture?</a:t>
            </a:r>
            <a:endParaRPr lang="en-US" dirty="0" smtClean="0"/>
          </a:p>
          <a:p>
            <a:pPr>
              <a:defRPr/>
            </a:pPr>
            <a:r>
              <a:rPr lang="en-US" dirty="0" smtClean="0">
                <a:hlinkClick r:id="rId91"/>
              </a:rPr>
              <a:t>Got a question about shin splints? Ask other sports professionals here.</a:t>
            </a:r>
            <a:endParaRPr lang="en-US" dirty="0" smtClean="0"/>
          </a:p>
          <a:p>
            <a:pPr>
              <a:defRPr/>
            </a:pPr>
            <a:r>
              <a:rPr lang="en-US" dirty="0" smtClean="0"/>
              <a:t>=================================================</a:t>
            </a:r>
          </a:p>
          <a:p>
            <a:pPr>
              <a:defRPr/>
            </a:pPr>
            <a:r>
              <a:rPr lang="en-US" b="1" dirty="0" smtClean="0"/>
              <a:t>Warm up to stronger shins</a:t>
            </a:r>
          </a:p>
          <a:p>
            <a:pPr>
              <a:defRPr/>
            </a:pPr>
            <a:r>
              <a:rPr lang="en-US" dirty="0" smtClean="0"/>
              <a:t>The following portion of the shin-splint-preventing routine can be completed during the warm-ups preceding your regular workouts. The prescribed exercises develop shin strength and resiliency, as well as overall ankle coordination, and thus are great antidotes for your ankles' desires to begin hurting during strenuous training. It's also a good idea to include the exercises in your warm-ups; doing so transforms the warm-up from humdrum routine into an important strength and coordination session. Here's what to do:</a:t>
            </a:r>
          </a:p>
          <a:p>
            <a:pPr>
              <a:defRPr/>
            </a:pPr>
            <a:r>
              <a:rPr lang="en-US" dirty="0" smtClean="0"/>
              <a:t>1. Walk on your toes with your toes pointed straight ahead for about 20 </a:t>
            </a:r>
            <a:r>
              <a:rPr lang="en-US" dirty="0" err="1" smtClean="0"/>
              <a:t>metres</a:t>
            </a:r>
            <a:r>
              <a:rPr lang="en-US" dirty="0" smtClean="0"/>
              <a:t>, getting as high up on your toes as you possibly can. Your legs should be relatively straight as you do this, and you should - at least initially - take fairly small steps.</a:t>
            </a:r>
          </a:p>
          <a:p>
            <a:pPr>
              <a:defRPr/>
            </a:pPr>
            <a:r>
              <a:rPr lang="en-US" dirty="0" smtClean="0"/>
              <a:t>Then, cover 20 </a:t>
            </a:r>
            <a:r>
              <a:rPr lang="en-US" dirty="0" err="1" smtClean="0"/>
              <a:t>metres</a:t>
            </a:r>
            <a:r>
              <a:rPr lang="en-US" dirty="0" smtClean="0"/>
              <a:t> high up on your toes, but with your toes pointed outward. Your legs should rotate outward from the hips when you perform this movement; don't merely turn each foot at the ankle - the whole leg is involved.</a:t>
            </a:r>
          </a:p>
          <a:p>
            <a:pPr>
              <a:defRPr/>
            </a:pPr>
            <a:r>
              <a:rPr lang="en-US" dirty="0" smtClean="0"/>
              <a:t>Finally, walk 20 </a:t>
            </a:r>
            <a:r>
              <a:rPr lang="en-US" dirty="0" err="1" smtClean="0"/>
              <a:t>metres</a:t>
            </a:r>
            <a:r>
              <a:rPr lang="en-US" dirty="0" smtClean="0"/>
              <a:t> high on your toes, but with your toes pointed inward. As you do so, rotate the entire leg in from the hip, not just the ankle. Repeat each of these activities (toes pointed ahead, toes pointed out, toes pointed in) at least one more time before going on to the second exercise.</a:t>
            </a:r>
          </a:p>
          <a:p>
            <a:pPr>
              <a:defRPr/>
            </a:pPr>
            <a:r>
              <a:rPr lang="en-US" dirty="0" smtClean="0"/>
              <a:t>2. Walk on your heels with your toes pointed straight ahead for about 20 </a:t>
            </a:r>
            <a:r>
              <a:rPr lang="en-US" dirty="0" err="1" smtClean="0"/>
              <a:t>metres</a:t>
            </a:r>
            <a:r>
              <a:rPr lang="en-US" dirty="0" smtClean="0"/>
              <a:t>, getting as high up on your heels as you possibly can. Your legs should be relatively straight as you do this, and you should - at least initially - take fairly small steps.</a:t>
            </a:r>
          </a:p>
          <a:p>
            <a:pPr>
              <a:defRPr/>
            </a:pPr>
            <a:r>
              <a:rPr lang="en-US" dirty="0" smtClean="0"/>
              <a:t>Then, simply proceed as you did with the toe walks, walking 20 </a:t>
            </a:r>
            <a:r>
              <a:rPr lang="en-US" dirty="0" err="1" smtClean="0"/>
              <a:t>metres</a:t>
            </a:r>
            <a:r>
              <a:rPr lang="en-US" dirty="0" smtClean="0"/>
              <a:t> on your heels with toes pointed outward and then 20 </a:t>
            </a:r>
            <a:r>
              <a:rPr lang="en-US" dirty="0" err="1" smtClean="0"/>
              <a:t>metres</a:t>
            </a:r>
            <a:r>
              <a:rPr lang="en-US" dirty="0" smtClean="0"/>
              <a:t> on heels with toes pointed inward. Repeat each of the heel walks (toes straight ahead, toes pointed outward, toes in) at least one more time.</a:t>
            </a:r>
          </a:p>
          <a:p>
            <a:pPr>
              <a:defRPr/>
            </a:pPr>
            <a:r>
              <a:rPr lang="en-US" dirty="0" smtClean="0"/>
              <a:t>As the toe and heel walks become easy for you, graduate to doing the three variations of each exercise while jogging lightly, instead of walking! At least at first, you should make certain you are on a padded or grassy surface when you jog on toes and heels.</a:t>
            </a:r>
          </a:p>
          <a:p>
            <a:pPr>
              <a:defRPr/>
            </a:pPr>
            <a:r>
              <a:rPr lang="en-US" dirty="0" smtClean="0"/>
              <a:t>3. Skip for 20 </a:t>
            </a:r>
            <a:r>
              <a:rPr lang="en-US" dirty="0" err="1" smtClean="0"/>
              <a:t>metres</a:t>
            </a:r>
            <a:r>
              <a:rPr lang="en-US" dirty="0" smtClean="0"/>
              <a:t>, landing in the mid-foot area with each contact with the ground, and with toes pointed straight ahead. Then, do the same, but with toes pointed out for 20 </a:t>
            </a:r>
            <a:r>
              <a:rPr lang="en-US" dirty="0" err="1" smtClean="0"/>
              <a:t>metres</a:t>
            </a:r>
            <a:r>
              <a:rPr lang="en-US" dirty="0" smtClean="0"/>
              <a:t>, and then with toes pointed in for 20 </a:t>
            </a:r>
            <a:r>
              <a:rPr lang="en-US" dirty="0" err="1" smtClean="0"/>
              <a:t>metres</a:t>
            </a:r>
            <a:r>
              <a:rPr lang="en-US" dirty="0" smtClean="0"/>
              <a:t>. Repeat the sequence at least one more time.</a:t>
            </a:r>
          </a:p>
          <a:p>
            <a:pPr>
              <a:defRPr/>
            </a:pPr>
            <a:r>
              <a:rPr lang="en-US" dirty="0" smtClean="0"/>
              <a:t>4. Then, get well up on your toes and skip for 20 </a:t>
            </a:r>
            <a:r>
              <a:rPr lang="en-US" dirty="0" err="1" smtClean="0"/>
              <a:t>metres</a:t>
            </a:r>
            <a:r>
              <a:rPr lang="en-US" dirty="0" smtClean="0"/>
              <a:t> with toes straight ahead, pointed out, and pointed in.</a:t>
            </a:r>
          </a:p>
          <a:p>
            <a:pPr>
              <a:defRPr/>
            </a:pPr>
            <a:r>
              <a:rPr lang="en-US" b="1" dirty="0" smtClean="0"/>
              <a:t>Now skip on your heels</a:t>
            </a:r>
          </a:p>
          <a:p>
            <a:pPr>
              <a:defRPr/>
            </a:pPr>
            <a:r>
              <a:rPr lang="en-US" dirty="0" smtClean="0"/>
              <a:t>Once the skipping exercises are comfortable, try some light skipping on your heels. Gradually build up your ability to heel-skip with toes straight ahead, pointed out, and pointed in for 20 </a:t>
            </a:r>
            <a:r>
              <a:rPr lang="en-US" dirty="0" err="1" smtClean="0"/>
              <a:t>metres</a:t>
            </a:r>
            <a:r>
              <a:rPr lang="en-US" dirty="0" smtClean="0"/>
              <a:t> at a time. Heel skipping is a great way to build </a:t>
            </a:r>
            <a:r>
              <a:rPr lang="en-US" dirty="0" err="1" smtClean="0"/>
              <a:t>dorsiflexor</a:t>
            </a:r>
            <a:r>
              <a:rPr lang="en-US" dirty="0" smtClean="0"/>
              <a:t> strength, but carry it out only on a padded or grassy surface to avoid impact injury to your heels.</a:t>
            </a:r>
          </a:p>
          <a:p>
            <a:pPr>
              <a:defRPr/>
            </a:pPr>
            <a:r>
              <a:rPr lang="en-US" dirty="0" smtClean="0"/>
              <a:t>[adsense:336x280:1772170819]</a:t>
            </a:r>
          </a:p>
          <a:p>
            <a:pPr>
              <a:defRPr/>
            </a:pPr>
            <a:r>
              <a:rPr lang="en-US" dirty="0" smtClean="0"/>
              <a:t>5. Once you've completed your walking, jogging, and skipping routines, it's time for rhythm bounding. This isn't the kind of bounding you're probably envisioning - we don't mean progressing forward with extra-long strides, at least not at first. Rather, you should jog along with very springy, short steps, landing on the mid-foot area with each contact and springing upward after impact. As you rhythm bound, your ankles should act like coiled springs, compressing slightly as you make your mid-foot landing and then recoiling quickly - causing you to bound upward and forward. Move along for 20 </a:t>
            </a:r>
            <a:r>
              <a:rPr lang="en-US" dirty="0" err="1" smtClean="0"/>
              <a:t>metres</a:t>
            </a:r>
            <a:r>
              <a:rPr lang="en-US" dirty="0" smtClean="0"/>
              <a:t> or so with these quick, little, spring-like strides, alternating right and left feet as you would during running. After 10 to 20 </a:t>
            </a:r>
            <a:r>
              <a:rPr lang="en-US" dirty="0" err="1" smtClean="0"/>
              <a:t>metres</a:t>
            </a:r>
            <a:r>
              <a:rPr lang="en-US" dirty="0" smtClean="0"/>
              <a:t> of regular jogging, rhythm bound for 20 more </a:t>
            </a:r>
            <a:r>
              <a:rPr lang="en-US" dirty="0" err="1" smtClean="0"/>
              <a:t>metres</a:t>
            </a:r>
            <a:r>
              <a:rPr lang="en-US" dirty="0" smtClean="0"/>
              <a:t>, alternating three consecutive spring-like contacts with the right foot with three with the left. After 10 to 20 more </a:t>
            </a:r>
            <a:r>
              <a:rPr lang="en-US" dirty="0" err="1" smtClean="0"/>
              <a:t>metres</a:t>
            </a:r>
            <a:r>
              <a:rPr lang="en-US" dirty="0" smtClean="0"/>
              <a:t> of regular jogging, close the set by bounding along for the full 20 </a:t>
            </a:r>
            <a:r>
              <a:rPr lang="en-US" dirty="0" err="1" smtClean="0"/>
              <a:t>metres</a:t>
            </a:r>
            <a:r>
              <a:rPr lang="en-US" dirty="0" smtClean="0"/>
              <a:t> on your right foot only, followed by 20 </a:t>
            </a:r>
            <a:r>
              <a:rPr lang="en-US" dirty="0" err="1" smtClean="0"/>
              <a:t>metres</a:t>
            </a:r>
            <a:r>
              <a:rPr lang="en-US" dirty="0" smtClean="0"/>
              <a:t> on the left (making certain that you land on the mid-foot area with each ground contact and that your ankle area, not your knee or hip, is doing most of the work). Make sure (at least at first) that all of this is done on a padded surface or soft grass. As you become stronger and more skilled, you can increase the length and amplitude (vertical height) of each bound and include additional sets of bounds (work your way up to four sets).</a:t>
            </a:r>
          </a:p>
          <a:p>
            <a:pPr>
              <a:defRPr/>
            </a:pPr>
            <a:r>
              <a:rPr lang="en-US" dirty="0" smtClean="0"/>
              <a:t>6. Complete some '</a:t>
            </a:r>
            <a:r>
              <a:rPr lang="en-US" dirty="0" err="1" smtClean="0"/>
              <a:t>dorsiflexion</a:t>
            </a:r>
            <a:r>
              <a:rPr lang="en-US" dirty="0" smtClean="0"/>
              <a:t> bounces'. To do these, simply begin jumping vertically and repetitively at close to maximal height, landing in the mid-foot area with both feet and then springing upward quickly after each contact with the ground. The interesting part of this exercise is that you should </a:t>
            </a:r>
            <a:r>
              <a:rPr lang="en-US" dirty="0" err="1" smtClean="0"/>
              <a:t>dorsiflex</a:t>
            </a:r>
            <a:r>
              <a:rPr lang="en-US" dirty="0" smtClean="0"/>
              <a:t> your ankles - pulling the tops of your feet toward your shins - on each ascent, before plummeting back toward earth and plantar flexing your ankles just before making contact with the ground. Do 10 </a:t>
            </a:r>
            <a:r>
              <a:rPr lang="en-US" dirty="0" err="1" smtClean="0"/>
              <a:t>dorsiflexion</a:t>
            </a:r>
            <a:r>
              <a:rPr lang="en-US" dirty="0" smtClean="0"/>
              <a:t> bounces, rest for 10 seconds or so, and then repeat. Over time, you can add additional sets and increase the number of reps to 30. When you are really strong and skilled, perform this exercise on just one foot at a time, but only on a low-impact surface.</a:t>
            </a:r>
          </a:p>
          <a:p>
            <a:pPr>
              <a:defRPr/>
            </a:pPr>
            <a:r>
              <a:rPr lang="en-US" dirty="0" smtClean="0"/>
              <a:t>7. Finally, carry out rhythm bouncing. Rhythm bouncing is actually just jumping around, but what jumping! You should start with 10 jumps in place, moderately fast, with medium height, and with maximal motion at the ankles - but little flexion and extension at the knees and hips (over time, you can work up to 30 jumps). Then, after resting for a few seconds, change the amplitude (height) of your jumps to less than an inch, and complete 20 jumps as fast as you possibly can (pretend that your feet are hitting a hot stove - so that you must minimize your impact time with the ground). Again, almost all of the action should take place at your ankles, not at your knees and hips. As you become more skilled, work up to 40 quicksilver jumps.</a:t>
            </a:r>
          </a:p>
          <a:p>
            <a:pPr>
              <a:defRPr/>
            </a:pPr>
            <a:r>
              <a:rPr lang="en-US" dirty="0" smtClean="0"/>
              <a:t>After resting for a few seconds, complete five 'high-impact' jumps, increasing the amplitude (vertical height) of your jumping as much as possible. Over time, progress to 30 of these maxi-jumps.</a:t>
            </a:r>
          </a:p>
          <a:p>
            <a:pPr>
              <a:defRPr/>
            </a:pPr>
            <a:r>
              <a:rPr lang="en-US" dirty="0" smtClean="0"/>
              <a:t>So far, all of the rhythm bounces have been carried out in place, so make things interesting by jumping forward and then backward as quickly as possible. After you have made 20 'contacts' (each time your feet strike the ground is one contact), rest for a few seconds and then jump from side to side for 20 contacts. Rest again, and then jump in a direction which is about 45 degrees from straight ahead, alternating directions (first towards the right, then towards the left) for 20 contacts as you move ahead in a </a:t>
            </a:r>
            <a:r>
              <a:rPr lang="en-US" dirty="0" err="1" smtClean="0"/>
              <a:t>zig-zag</a:t>
            </a:r>
            <a:r>
              <a:rPr lang="en-US" dirty="0" smtClean="0"/>
              <a:t> manner. Remember to use your ankle muscles to propel you, not the big muscles at the knees and hips.</a:t>
            </a:r>
          </a:p>
          <a:p>
            <a:pPr>
              <a:defRPr/>
            </a:pPr>
            <a:r>
              <a:rPr lang="en-US" dirty="0" smtClean="0"/>
              <a:t>As you gain skill and strength, you can increase the number of sets of each type of rhythm bouncing from one to three, and then - the fun part - carry out each type of bouncing on one foot only. Moving in different directions as you bounce increases the ability of your shin muscles to handle all of the forces created during running - the side-to-side and rotational stresses, in addition to the less-overlooked front and back forces.</a:t>
            </a:r>
          </a:p>
          <a:p>
            <a:pPr>
              <a:defRPr/>
            </a:pPr>
            <a:r>
              <a:rPr lang="en-US" b="1" dirty="0" smtClean="0"/>
              <a:t>Other considerations</a:t>
            </a:r>
          </a:p>
          <a:p>
            <a:pPr>
              <a:defRPr/>
            </a:pPr>
            <a:r>
              <a:rPr lang="en-US" dirty="0" smtClean="0"/>
              <a:t>Of course, carrying out these exercises doesn't mean that your risk of MTSS is zero. If you suddenly change your weekly volume of running from 25 to 75 miles because you've been bitten by the marathon bug, for example, something will have to give, and it might well be your shin muscles and tendons. So, be certain to avoid dramatic changes in the frequency, volume, or intensity of your training; always gradually progress to more difficult levels of work.</a:t>
            </a:r>
          </a:p>
          <a:p>
            <a:pPr>
              <a:defRPr/>
            </a:pPr>
            <a:r>
              <a:rPr lang="en-US" dirty="0" smtClean="0"/>
              <a:t>Sports-medicine experts often recommend stretching the ankle area by slowly moving the ankle to 'each' end of its range of motion in the straight-back and straight-ahead plane, </a:t>
            </a:r>
            <a:r>
              <a:rPr lang="en-US" dirty="0" err="1" smtClean="0"/>
              <a:t>eg</a:t>
            </a:r>
            <a:r>
              <a:rPr lang="en-US" dirty="0" smtClean="0"/>
              <a:t>, to the fully </a:t>
            </a:r>
            <a:r>
              <a:rPr lang="en-US" dirty="0" err="1" smtClean="0"/>
              <a:t>dorsiflexed</a:t>
            </a:r>
            <a:r>
              <a:rPr lang="en-US" dirty="0" smtClean="0"/>
              <a:t> and then completely plantar-flexed positions, holding each position for anywhere from five to 60 seconds. The problem with that, of course, is that you are only stretching your muscles in one plane of motion and thus not adequately mimicking the stretching which takes place during running. At the very least, in addition to carrying out the plantar-flexed and </a:t>
            </a:r>
            <a:r>
              <a:rPr lang="en-US" dirty="0" err="1" smtClean="0"/>
              <a:t>dorsiflexed</a:t>
            </a:r>
            <a:r>
              <a:rPr lang="en-US" dirty="0" smtClean="0"/>
              <a:t> stretches, you should also stretch each ankle by fully rotating it outward and inward - and by plantar flexing and </a:t>
            </a:r>
            <a:r>
              <a:rPr lang="en-US" dirty="0" err="1" smtClean="0"/>
              <a:t>dorsiflexing</a:t>
            </a:r>
            <a:r>
              <a:rPr lang="en-US" dirty="0" smtClean="0"/>
              <a:t> the ankle while the foot is pointed both outward and inward to various degrees - not just straight ahead.</a:t>
            </a:r>
          </a:p>
          <a:p>
            <a:pPr>
              <a:defRPr/>
            </a:pPr>
            <a:r>
              <a:rPr lang="en-US" dirty="0" smtClean="0"/>
              <a:t>The experts also recommend strengthening the ankle area by adding resistance to the above stretching movements with the use of surgical tubing or elastic bands. That is indeed a way to increase general strength of the ankle, and it will certainly make you stronger when you carry out surgical-tubing exercises in the future. The problem, of course, is that you run with your feet on the ground - not poised in the air in the clutches of elastic bands. So, to fully prepare your ankles and shins for the </a:t>
            </a:r>
            <a:r>
              <a:rPr lang="en-US" dirty="0" err="1" smtClean="0"/>
              <a:t>rigours</a:t>
            </a:r>
            <a:r>
              <a:rPr lang="en-US" dirty="0" smtClean="0"/>
              <a:t> of running, you're better off </a:t>
            </a:r>
            <a:r>
              <a:rPr lang="en-US" dirty="0" err="1" smtClean="0"/>
              <a:t>focussing</a:t>
            </a:r>
            <a:r>
              <a:rPr lang="en-US" dirty="0" smtClean="0"/>
              <a:t> on the specific exercises we are recommending.</a:t>
            </a:r>
          </a:p>
          <a:p>
            <a:pPr>
              <a:defRPr/>
            </a:pPr>
            <a:r>
              <a:rPr lang="en-US" dirty="0" smtClean="0"/>
              <a:t>Does stretching actually help to prevent MTSS? No scientific evidence indicates that it does, but the idea that stretching might be protective is a logical one (overly taut muscles seem more likely to be damaged by pulling forces, compared to relaxed </a:t>
            </a:r>
            <a:r>
              <a:rPr lang="en-US" dirty="0" err="1" smtClean="0"/>
              <a:t>fibres</a:t>
            </a:r>
            <a:r>
              <a:rPr lang="en-US" dirty="0" smtClean="0"/>
              <a:t>). Don't stretch your ankle area until after your muscles are warm, however; a good time would be after a warm-up and/or at the end of your training session.</a:t>
            </a:r>
          </a:p>
          <a:p>
            <a:pPr>
              <a:defRPr/>
            </a:pPr>
            <a:r>
              <a:rPr lang="en-US" b="1" dirty="0" smtClean="0"/>
              <a:t>Other lower leg injuries</a:t>
            </a:r>
          </a:p>
          <a:p>
            <a:pPr>
              <a:defRPr/>
            </a:pPr>
            <a:r>
              <a:rPr lang="en-US" dirty="0" smtClean="0"/>
              <a:t>Of course, all problems in the lower part of the leg are not necessarily examples of MTSS. In particular, two conditions - compartment syndromes and </a:t>
            </a:r>
            <a:r>
              <a:rPr lang="en-US" dirty="0" err="1" smtClean="0"/>
              <a:t>tibial</a:t>
            </a:r>
            <a:r>
              <a:rPr lang="en-US" dirty="0" smtClean="0"/>
              <a:t> stress fractures - can sometimes be confused with shin splints.</a:t>
            </a:r>
          </a:p>
          <a:p>
            <a:pPr>
              <a:defRPr/>
            </a:pPr>
            <a:r>
              <a:rPr lang="en-US" dirty="0" smtClean="0"/>
              <a:t>Compartment syndromes owe their name and origin to the fact that the leg muscles are not simply loose straps which run from bone to bone. In reality, the muscles are often grouped together into little sections of the leg which are enclosed by a tough wrapper of connective tissue. Such an arrangement of muscles tucked into a wrapper is called a 'compartment'.</a:t>
            </a:r>
          </a:p>
          <a:p>
            <a:pPr>
              <a:defRPr/>
            </a:pPr>
            <a:r>
              <a:rPr lang="en-US" dirty="0" smtClean="0"/>
              <a:t>During the act of running, excess fluid can build up within one of these compartments, putting pressure on muscle </a:t>
            </a:r>
            <a:r>
              <a:rPr lang="en-US" dirty="0" err="1" smtClean="0"/>
              <a:t>fibres</a:t>
            </a:r>
            <a:r>
              <a:rPr lang="en-US" dirty="0" smtClean="0"/>
              <a:t>, nerve cells, and blood vessels - and also causing a great deal of pain. Frequently, the pain will be so severe that a runner must curtail a workout or come to a standstill during a race. And the pain will usually be accompanied by the two telltale symptoms of a compartment syndrome - numbness and weakness.</a:t>
            </a:r>
          </a:p>
          <a:p>
            <a:pPr>
              <a:defRPr/>
            </a:pPr>
            <a:r>
              <a:rPr lang="en-US" dirty="0" smtClean="0"/>
              <a:t>Numbness occurs because the excess pressure within a compartment hampers the activity of sensory nerves carrying messages to the brain. As a result, the runner with compartment syndrome may lose feeling in the 'web' of the foot - between the first and second toes, or the insensitivity may extend up the foot toward the ankle. Weakness is experienced because motor nerves carrying impulses towards the muscles are also damaged by the high pressures within the compartment. If a compartment in the front of the leg is involved, a runner may have trouble </a:t>
            </a:r>
            <a:r>
              <a:rPr lang="en-US" dirty="0" err="1" smtClean="0"/>
              <a:t>dorsiflexing</a:t>
            </a:r>
            <a:r>
              <a:rPr lang="en-US" dirty="0" smtClean="0"/>
              <a:t> the ankle, and the foot may seem to flop loosely. In a posterior-compartment problem involving muscles in the back of the leg, there is often weakness when an individual tries to 'toe off'.</a:t>
            </a:r>
          </a:p>
          <a:p>
            <a:pPr>
              <a:defRPr/>
            </a:pPr>
            <a:r>
              <a:rPr lang="en-US" dirty="0" smtClean="0"/>
              <a:t>If you truly have a compartment syndrome, you will usually observe swelling in your lower leg which tends to subside when your leg is elevated. A doctor can tell for sure if you have this troubling problem by placing a catheter into one of your compartments and measuring pressure before, during, and after running (you will usually have to run long enough to produce pain during this test).</a:t>
            </a:r>
          </a:p>
          <a:p>
            <a:pPr>
              <a:defRPr/>
            </a:pPr>
            <a:r>
              <a:rPr lang="en-US" b="1" dirty="0" smtClean="0"/>
              <a:t>What about stress fractures?</a:t>
            </a:r>
          </a:p>
          <a:p>
            <a:pPr>
              <a:defRPr/>
            </a:pPr>
            <a:r>
              <a:rPr lang="en-US" dirty="0" smtClean="0"/>
              <a:t>Stress fractures are small breakdowns in bony tissue, and </a:t>
            </a:r>
            <a:r>
              <a:rPr lang="en-US" dirty="0" err="1" smtClean="0"/>
              <a:t>tibial</a:t>
            </a:r>
            <a:r>
              <a:rPr lang="en-US" dirty="0" smtClean="0"/>
              <a:t> stress fractures, which are sometimes confused with MTSS, are the most common of all stress fractures in athletes, accounting for about 50 per cent of the total. In addition to producing a lot of pain, stress fractures can actually progress into dislocation fractures, in which two parts of the bone actually separate. Stress fractures also may be 'warning signals' for an underlying nutritional or hormonal problem.</a:t>
            </a:r>
          </a:p>
          <a:p>
            <a:pPr>
              <a:defRPr/>
            </a:pPr>
            <a:r>
              <a:rPr lang="en-US" dirty="0" smtClean="0"/>
              <a:t>Unfortunately, traditional X-rays often fail to detect stress fractures, so a more costly procedure called a bone scan must frequently be performed to confirm the diagnosis. In a bone scan, radioactive material is actually injected into the blood. Bony tissue which is </a:t>
            </a:r>
            <a:r>
              <a:rPr lang="en-US" dirty="0" err="1" smtClean="0"/>
              <a:t>remodelling</a:t>
            </a:r>
            <a:r>
              <a:rPr lang="en-US" dirty="0" smtClean="0"/>
              <a:t> and rebuilding itself at the site of a stress fracture will accumulate more of this infused radioisotope, causing the affected bony area to show up as a dark splotch on a '</a:t>
            </a:r>
            <a:r>
              <a:rPr lang="en-US" dirty="0" err="1" smtClean="0"/>
              <a:t>scintigram</a:t>
            </a:r>
            <a:r>
              <a:rPr lang="en-US" dirty="0" smtClean="0"/>
              <a:t>'. While it's often said that stress fractures take two to three months to heal, up to six months may be required to restore the bone to normal and remove most traces of pain, and a few athletes need more than a year to fully recover.</a:t>
            </a:r>
          </a:p>
          <a:p>
            <a:pPr>
              <a:defRPr/>
            </a:pPr>
            <a:r>
              <a:rPr lang="en-US" dirty="0" smtClean="0"/>
              <a:t>Sometimes called 'crescendo pain,' the agony associated with stress fractures tends to build up steadily during running, beginning as an annoying irritation and becoming a throbbing torment as an individual continues to run. There is usually little of the numbness, weakness, and swelling associated with compartment syndrome, and pain is usually not present when an athlete is at rest. Often, the bone will hurt when it is tapped near the damaged area, and occasionally a hard nodule will appear on the surface of the bone at the trouble site.</a:t>
            </a:r>
          </a:p>
          <a:p>
            <a:pPr>
              <a:defRPr/>
            </a:pPr>
            <a:r>
              <a:rPr lang="en-US" dirty="0" smtClean="0"/>
              <a:t>If you're diagnosed with a stress fracture, you should be sure to have a nutritional analysis carried out (your problem might be the result of inadequate calcium intake or poor calcium absorption).</a:t>
            </a:r>
          </a:p>
          <a:p>
            <a:pPr>
              <a:defRPr/>
            </a:pPr>
            <a:endParaRPr lang="en-US" dirty="0"/>
          </a:p>
        </p:txBody>
      </p:sp>
      <p:sp>
        <p:nvSpPr>
          <p:cNvPr id="4" name="Slide Number Placeholder 3"/>
          <p:cNvSpPr>
            <a:spLocks noGrp="1"/>
          </p:cNvSpPr>
          <p:nvPr>
            <p:ph type="sldNum" sz="quarter" idx="5"/>
          </p:nvPr>
        </p:nvSpPr>
        <p:spPr/>
        <p:txBody>
          <a:bodyPr/>
          <a:lstStyle/>
          <a:p>
            <a:pPr>
              <a:defRPr/>
            </a:pPr>
            <a:fld id="{B20126AA-86A9-4ECA-9964-8DC303554254}"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D77EA5-DEB5-4BC2-96E6-8DC81EBA5100}" type="slidenum">
              <a:rPr lang="en-US" smtClean="0"/>
              <a:pPr>
                <a:defRPr/>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36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lIns="91435" tIns="45717" rIns="91435" bIns="45717" numCol="1" anchorCtr="0" compatLnSpc="1">
            <a:prstTxWarp prst="textNoShape">
              <a:avLst/>
            </a:prstTxWarp>
          </a:bodyPr>
          <a:lstStyle/>
          <a:p>
            <a:pPr fontAlgn="base">
              <a:spcBef>
                <a:spcPct val="0"/>
              </a:spcBef>
              <a:spcAft>
                <a:spcPct val="0"/>
              </a:spcAft>
              <a:defRPr/>
            </a:pPr>
            <a:fld id="{D0A7C0F2-BF44-4E09-BBA7-B7430F59078F}"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userDrawn="1"/>
        </p:nvSpPr>
        <p:spPr>
          <a:xfrm>
            <a:off x="0" y="3505200"/>
            <a:ext cx="9144000" cy="1143000"/>
          </a:xfrm>
          <a:prstGeom prst="rect">
            <a:avLst/>
          </a:prstGeom>
          <a:solidFill>
            <a:srgbClr val="C000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Rectangle 10"/>
          <p:cNvSpPr/>
          <p:nvPr userDrawn="1"/>
        </p:nvSpPr>
        <p:spPr>
          <a:xfrm>
            <a:off x="0" y="0"/>
            <a:ext cx="9144000" cy="4038600"/>
          </a:xfrm>
          <a:prstGeom prst="rect">
            <a:avLst/>
          </a:prstGeom>
          <a:solidFill>
            <a:schemeClr val="tx1">
              <a:lumMod val="95000"/>
              <a:lumOff val="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6" name="Rectangle 5"/>
          <p:cNvSpPr/>
          <p:nvPr userDrawn="1"/>
        </p:nvSpPr>
        <p:spPr>
          <a:xfrm>
            <a:off x="0" y="4646613"/>
            <a:ext cx="9144000" cy="26987"/>
          </a:xfrm>
          <a:prstGeom prst="rect">
            <a:avLst/>
          </a:prstGeom>
          <a:solidFill>
            <a:schemeClr val="bg2">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Rectangle 2"/>
          <p:cNvSpPr>
            <a:spLocks noGrp="1"/>
          </p:cNvSpPr>
          <p:nvPr>
            <p:ph type="ctrTitle"/>
          </p:nvPr>
        </p:nvSpPr>
        <p:spPr>
          <a:xfrm>
            <a:off x="228600" y="4114800"/>
            <a:ext cx="8763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743200" y="5181600"/>
            <a:ext cx="1295400" cy="304800"/>
          </a:xfrm>
          <a:solidFill>
            <a:schemeClr val="bg1"/>
          </a:solidFill>
        </p:spPr>
        <p:txBody>
          <a:bodyPr>
            <a:normAutofit/>
          </a:bodyPr>
          <a:lstStyle>
            <a:lvl1pPr marL="0" indent="0" algn="l">
              <a:buNone/>
              <a:defRPr sz="1400" b="1" baseline="0">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7" name="Rectangle 6"/>
          <p:cNvSpPr>
            <a:spLocks noGrp="1"/>
          </p:cNvSpPr>
          <p:nvPr>
            <p:ph type="sldNum" sz="quarter" idx="10"/>
          </p:nvPr>
        </p:nvSpPr>
        <p:spPr>
          <a:xfrm>
            <a:off x="6477000" y="6477000"/>
            <a:ext cx="1020763" cy="304800"/>
          </a:xfrm>
        </p:spPr>
        <p:txBody>
          <a:bodyPr/>
          <a:lstStyle>
            <a:lvl1pPr>
              <a:defRPr/>
            </a:lvl1pPr>
            <a:extLst/>
          </a:lstStyle>
          <a:p>
            <a:pPr>
              <a:defRPr/>
            </a:pPr>
            <a:fld id="{9465A681-A243-43AE-897E-2251A21F050C}" type="slidenum">
              <a:rPr lang="en-US"/>
              <a:pPr>
                <a:defRPr/>
              </a:pPr>
              <a:t>‹#›</a:t>
            </a:fld>
            <a:endParaRPr lang="en-US" dirty="0"/>
          </a:p>
        </p:txBody>
      </p:sp>
      <p:sp>
        <p:nvSpPr>
          <p:cNvPr id="9" name="Date Placeholder 9"/>
          <p:cNvSpPr>
            <a:spLocks noGrp="1"/>
          </p:cNvSpPr>
          <p:nvPr>
            <p:ph type="dt" sz="half" idx="12"/>
          </p:nvPr>
        </p:nvSpPr>
        <p:spPr>
          <a:xfrm>
            <a:off x="228600" y="6477000"/>
            <a:ext cx="1600200" cy="304800"/>
          </a:xfrm>
        </p:spPr>
        <p:txBody>
          <a:bodyPr anchor="ctr"/>
          <a:lstStyle>
            <a:lvl1pPr algn="l">
              <a:defRPr>
                <a:solidFill>
                  <a:srgbClr val="A0A0A0"/>
                </a:solidFill>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23"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4"/>
          <p:cNvSpPr>
            <a:spLocks noGrp="1"/>
          </p:cNvSpPr>
          <p:nvPr>
            <p:ph type="dt" sz="half" idx="23"/>
          </p:nvPr>
        </p:nvSpPr>
        <p:spPr/>
        <p:txBody>
          <a:bodyPr/>
          <a:lstStyle>
            <a:lvl1pPr>
              <a:defRPr/>
            </a:lvl1pPr>
          </a:lstStyle>
          <a:p>
            <a:pPr>
              <a:defRPr/>
            </a:pPr>
            <a:endParaRPr lang="en-US"/>
          </a:p>
        </p:txBody>
      </p:sp>
      <p:sp>
        <p:nvSpPr>
          <p:cNvPr id="14" name="Rectangle 6"/>
          <p:cNvSpPr>
            <a:spLocks noGrp="1"/>
          </p:cNvSpPr>
          <p:nvPr>
            <p:ph type="sldNum" sz="quarter" idx="24"/>
          </p:nvPr>
        </p:nvSpPr>
        <p:spPr/>
        <p:txBody>
          <a:bodyPr/>
          <a:lstStyle>
            <a:lvl1pPr>
              <a:defRPr/>
            </a:lvl1pPr>
          </a:lstStyle>
          <a:p>
            <a:pPr>
              <a:defRPr/>
            </a:pPr>
            <a:fld id="{8B10EAEF-5A0D-49A7-99B1-B3C5B59A25E2}" type="slidenum">
              <a:rPr lang="en-US"/>
              <a:pPr>
                <a:defRPr/>
              </a:pPr>
              <a:t>‹#›</a:t>
            </a:fld>
            <a:endParaRPr lang="en-US" dirty="0"/>
          </a:p>
        </p:txBody>
      </p:sp>
      <p:sp>
        <p:nvSpPr>
          <p:cNvPr id="15" name="Rectangle 12"/>
          <p:cNvSpPr>
            <a:spLocks noGrp="1"/>
          </p:cNvSpPr>
          <p:nvPr>
            <p:ph type="ftr" sz="quarter" idx="25"/>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21" name="Rectangle 8"/>
          <p:cNvSpPr>
            <a:spLocks noGrp="1"/>
          </p:cNvSpPr>
          <p:nvPr>
            <p:ph type="body" sz="quarter" idx="14"/>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4"/>
          <p:cNvSpPr>
            <a:spLocks noGrp="1"/>
          </p:cNvSpPr>
          <p:nvPr>
            <p:ph type="dt" sz="half" idx="25"/>
          </p:nvPr>
        </p:nvSpPr>
        <p:spPr/>
        <p:txBody>
          <a:bodyPr/>
          <a:lstStyle>
            <a:lvl1pPr>
              <a:defRPr/>
            </a:lvl1pPr>
          </a:lstStyle>
          <a:p>
            <a:pPr>
              <a:defRPr/>
            </a:pPr>
            <a:endParaRPr lang="en-US"/>
          </a:p>
        </p:txBody>
      </p:sp>
      <p:sp>
        <p:nvSpPr>
          <p:cNvPr id="17" name="Rectangle 6"/>
          <p:cNvSpPr>
            <a:spLocks noGrp="1"/>
          </p:cNvSpPr>
          <p:nvPr>
            <p:ph type="sldNum" sz="quarter" idx="26"/>
          </p:nvPr>
        </p:nvSpPr>
        <p:spPr/>
        <p:txBody>
          <a:bodyPr/>
          <a:lstStyle>
            <a:lvl1pPr>
              <a:defRPr/>
            </a:lvl1pPr>
          </a:lstStyle>
          <a:p>
            <a:pPr>
              <a:defRPr/>
            </a:pPr>
            <a:fld id="{74DA083E-57B9-45F6-9D6C-5CA6EE8C20E2}" type="slidenum">
              <a:rPr lang="en-US"/>
              <a:pPr>
                <a:defRPr/>
              </a:pPr>
              <a:t>‹#›</a:t>
            </a:fld>
            <a:endParaRPr lang="en-US" dirty="0"/>
          </a:p>
        </p:txBody>
      </p:sp>
      <p:sp>
        <p:nvSpPr>
          <p:cNvPr id="18" name="Rectangle 12"/>
          <p:cNvSpPr>
            <a:spLocks noGrp="1"/>
          </p:cNvSpPr>
          <p:nvPr>
            <p:ph type="ftr" sz="quarter" idx="27"/>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31"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32"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36"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42"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4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3"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24" name="Rectangle 10"/>
          <p:cNvSpPr>
            <a:spLocks noGrp="1"/>
          </p:cNvSpPr>
          <p:nvPr>
            <p:ph type="pic" sz="quarter" idx="13"/>
          </p:nvPr>
        </p:nvSpPr>
        <p:spPr>
          <a:xfrm>
            <a:off x="1524000" y="1600200"/>
            <a:ext cx="1371600" cy="685800"/>
          </a:xfrm>
        </p:spPr>
        <p:txBody>
          <a:bodyPr>
            <a:normAutofit/>
          </a:bodyPr>
          <a:lstStyle>
            <a:extLst/>
          </a:lstStyle>
          <a:p>
            <a:pPr lvl="0"/>
            <a:r>
              <a:rPr lang="en-US" noProof="0" smtClean="0"/>
              <a:t>Click icon to add picture</a:t>
            </a:r>
            <a:endParaRPr lang="en-US" noProof="0" dirty="0"/>
          </a:p>
        </p:txBody>
      </p:sp>
      <p:sp>
        <p:nvSpPr>
          <p:cNvPr id="19" name="Rectangle 10"/>
          <p:cNvSpPr>
            <a:spLocks noGrp="1"/>
          </p:cNvSpPr>
          <p:nvPr>
            <p:ph type="pic" sz="quarter" idx="29"/>
          </p:nvPr>
        </p:nvSpPr>
        <p:spPr>
          <a:xfrm>
            <a:off x="1524000" y="4038600"/>
            <a:ext cx="1371600" cy="685800"/>
          </a:xfrm>
        </p:spPr>
        <p:txBody>
          <a:bodyPr>
            <a:normAutofit/>
          </a:bodyPr>
          <a:lstStyle>
            <a:extLst/>
          </a:lstStyle>
          <a:p>
            <a:pPr lvl="0"/>
            <a:r>
              <a:rPr lang="en-US" noProof="0" smtClean="0"/>
              <a:t>Click icon to add picture</a:t>
            </a:r>
            <a:endParaRPr lang="en-US" noProof="0" dirty="0"/>
          </a:p>
        </p:txBody>
      </p:sp>
      <p:sp>
        <p:nvSpPr>
          <p:cNvPr id="27" name="Rectangle 10"/>
          <p:cNvSpPr>
            <a:spLocks noGrp="1"/>
          </p:cNvSpPr>
          <p:nvPr>
            <p:ph type="pic" sz="quarter" idx="17"/>
          </p:nvPr>
        </p:nvSpPr>
        <p:spPr>
          <a:xfrm>
            <a:off x="3657600" y="1600200"/>
            <a:ext cx="1371600" cy="685800"/>
          </a:xfrm>
        </p:spPr>
        <p:txBody>
          <a:bodyPr>
            <a:normAutofit/>
          </a:bodyPr>
          <a:lstStyle>
            <a:extLst/>
          </a:lstStyle>
          <a:p>
            <a:pPr lvl="0"/>
            <a:r>
              <a:rPr lang="en-US" noProof="0" smtClean="0"/>
              <a:t>Click icon to add picture</a:t>
            </a:r>
            <a:endParaRPr lang="en-US" noProof="0" dirty="0"/>
          </a:p>
        </p:txBody>
      </p:sp>
      <p:sp>
        <p:nvSpPr>
          <p:cNvPr id="11" name="Rectangle 10"/>
          <p:cNvSpPr>
            <a:spLocks noGrp="1"/>
          </p:cNvSpPr>
          <p:nvPr>
            <p:ph type="pic" sz="quarter" idx="30"/>
          </p:nvPr>
        </p:nvSpPr>
        <p:spPr>
          <a:xfrm>
            <a:off x="3657600" y="4038600"/>
            <a:ext cx="1371600" cy="685800"/>
          </a:xfrm>
        </p:spPr>
        <p:txBody>
          <a:bodyPr>
            <a:normAutofit/>
          </a:bodyPr>
          <a:lstStyle>
            <a:extLst/>
          </a:lstStyle>
          <a:p>
            <a:pPr lvl="0"/>
            <a:r>
              <a:rPr lang="en-US" noProof="0" smtClean="0"/>
              <a:t>Click icon to add picture</a:t>
            </a:r>
            <a:endParaRPr lang="en-US" noProof="0" dirty="0"/>
          </a:p>
        </p:txBody>
      </p:sp>
      <p:sp>
        <p:nvSpPr>
          <p:cNvPr id="4" name="Rectangle 10"/>
          <p:cNvSpPr>
            <a:spLocks noGrp="1"/>
          </p:cNvSpPr>
          <p:nvPr>
            <p:ph type="pic" sz="quarter" idx="21"/>
          </p:nvPr>
        </p:nvSpPr>
        <p:spPr>
          <a:xfrm>
            <a:off x="5791200" y="1600200"/>
            <a:ext cx="1371600" cy="685800"/>
          </a:xfrm>
        </p:spPr>
        <p:txBody>
          <a:bodyPr>
            <a:normAutofit/>
          </a:bodyPr>
          <a:lstStyle>
            <a:extLst/>
          </a:lstStyle>
          <a:p>
            <a:pPr lvl="0"/>
            <a:r>
              <a:rPr lang="en-US" noProof="0" smtClean="0"/>
              <a:t>Click icon to add picture</a:t>
            </a:r>
            <a:endParaRPr lang="en-US" noProof="0" dirty="0"/>
          </a:p>
        </p:txBody>
      </p:sp>
      <p:sp>
        <p:nvSpPr>
          <p:cNvPr id="15" name="Rectangle 10"/>
          <p:cNvSpPr>
            <a:spLocks noGrp="1"/>
          </p:cNvSpPr>
          <p:nvPr>
            <p:ph type="pic" sz="quarter" idx="31"/>
          </p:nvPr>
        </p:nvSpPr>
        <p:spPr>
          <a:xfrm>
            <a:off x="5791200" y="4038600"/>
            <a:ext cx="1371600" cy="685800"/>
          </a:xfrm>
        </p:spPr>
        <p:txBody>
          <a:bodyPr>
            <a:normAutofit/>
          </a:bodyPr>
          <a:lstStyle>
            <a:extLst/>
          </a:lstStyle>
          <a:p>
            <a:pPr lvl="0"/>
            <a:r>
              <a:rPr lang="en-US" noProof="0" smtClean="0"/>
              <a:t>Click icon to add picture</a:t>
            </a:r>
            <a:endParaRPr lang="en-US" noProof="0" dirty="0"/>
          </a:p>
        </p:txBody>
      </p:sp>
      <p:sp>
        <p:nvSpPr>
          <p:cNvPr id="7" name="Rectangle 12"/>
          <p:cNvSpPr>
            <a:spLocks noGrp="1"/>
          </p:cNvSpPr>
          <p:nvPr>
            <p:ph type="body" sz="quarter" idx="14"/>
          </p:nvPr>
        </p:nvSpPr>
        <p:spPr>
          <a:xfrm>
            <a:off x="1524000" y="2895600"/>
            <a:ext cx="1371600" cy="304800"/>
          </a:xfrm>
        </p:spPr>
        <p:txBody>
          <a:bodyPr anchor="ctr"/>
          <a:lstStyle>
            <a:lvl1pPr algn="ctr">
              <a:defRPr b="1"/>
            </a:lvl1pPr>
            <a:extLst/>
          </a:lstStyle>
          <a:p>
            <a:pPr lvl="0"/>
            <a:r>
              <a:rPr lang="en-US" smtClean="0"/>
              <a:t>Click to edit Master text styles</a:t>
            </a:r>
          </a:p>
        </p:txBody>
      </p:sp>
      <p:sp>
        <p:nvSpPr>
          <p:cNvPr id="28" name="Rectangle 12"/>
          <p:cNvSpPr>
            <a:spLocks noGrp="1"/>
          </p:cNvSpPr>
          <p:nvPr>
            <p:ph type="body" sz="quarter" idx="33"/>
          </p:nvPr>
        </p:nvSpPr>
        <p:spPr>
          <a:xfrm>
            <a:off x="1524000" y="5334000"/>
            <a:ext cx="1371600" cy="304800"/>
          </a:xfrm>
        </p:spPr>
        <p:txBody>
          <a:bodyPr anchor="ctr"/>
          <a:lstStyle>
            <a:lvl1pPr algn="ctr">
              <a:defRPr b="1"/>
            </a:lvl1pPr>
            <a:extLst/>
          </a:lstStyle>
          <a:p>
            <a:pPr lvl="0"/>
            <a:r>
              <a:rPr lang="en-US" smtClean="0"/>
              <a:t>Click to edit Master text styles</a:t>
            </a:r>
          </a:p>
        </p:txBody>
      </p:sp>
      <p:sp>
        <p:nvSpPr>
          <p:cNvPr id="30" name="Rectangle 12"/>
          <p:cNvSpPr>
            <a:spLocks noGrp="1"/>
          </p:cNvSpPr>
          <p:nvPr>
            <p:ph type="body" sz="quarter" idx="18"/>
          </p:nvPr>
        </p:nvSpPr>
        <p:spPr>
          <a:xfrm>
            <a:off x="3657600" y="2895600"/>
            <a:ext cx="1371600" cy="304800"/>
          </a:xfrm>
        </p:spPr>
        <p:txBody>
          <a:bodyPr anchor="ctr"/>
          <a:lstStyle>
            <a:lvl1pPr algn="ctr">
              <a:defRPr b="1"/>
            </a:lvl1pPr>
            <a:extLst/>
          </a:lstStyle>
          <a:p>
            <a:pPr lvl="0"/>
            <a:r>
              <a:rPr lang="en-US" smtClean="0"/>
              <a:t>Click to edit Master text styles</a:t>
            </a:r>
          </a:p>
        </p:txBody>
      </p:sp>
      <p:sp>
        <p:nvSpPr>
          <p:cNvPr id="13" name="Rectangle 12"/>
          <p:cNvSpPr>
            <a:spLocks noGrp="1"/>
          </p:cNvSpPr>
          <p:nvPr>
            <p:ph type="body" sz="quarter" idx="34"/>
          </p:nvPr>
        </p:nvSpPr>
        <p:spPr>
          <a:xfrm>
            <a:off x="3657600" y="5334000"/>
            <a:ext cx="1371600" cy="304800"/>
          </a:xfrm>
        </p:spPr>
        <p:txBody>
          <a:bodyPr anchor="ctr"/>
          <a:lstStyle>
            <a:lvl1pPr algn="ctr">
              <a:defRPr b="1"/>
            </a:lvl1pPr>
            <a:extLst/>
          </a:lstStyle>
          <a:p>
            <a:pPr lvl="0"/>
            <a:r>
              <a:rPr lang="en-US" smtClean="0"/>
              <a:t>Click to edit Master text styles</a:t>
            </a:r>
          </a:p>
        </p:txBody>
      </p:sp>
      <p:sp>
        <p:nvSpPr>
          <p:cNvPr id="14" name="Rectangle 12"/>
          <p:cNvSpPr>
            <a:spLocks noGrp="1"/>
          </p:cNvSpPr>
          <p:nvPr>
            <p:ph type="body" sz="quarter" idx="22"/>
          </p:nvPr>
        </p:nvSpPr>
        <p:spPr>
          <a:xfrm>
            <a:off x="5791200" y="2895600"/>
            <a:ext cx="1371600" cy="304800"/>
          </a:xfrm>
        </p:spPr>
        <p:txBody>
          <a:bodyPr anchor="ctr"/>
          <a:lstStyle>
            <a:lvl1pPr algn="ctr">
              <a:defRPr b="1"/>
            </a:lvl1pPr>
            <a:extLst/>
          </a:lstStyle>
          <a:p>
            <a:pPr lvl="0"/>
            <a:r>
              <a:rPr lang="en-US" smtClean="0"/>
              <a:t>Click to edit Master text styles</a:t>
            </a:r>
          </a:p>
        </p:txBody>
      </p:sp>
      <p:sp>
        <p:nvSpPr>
          <p:cNvPr id="2" name="Rectangle 12"/>
          <p:cNvSpPr>
            <a:spLocks noGrp="1"/>
          </p:cNvSpPr>
          <p:nvPr>
            <p:ph type="body" sz="quarter" idx="35"/>
          </p:nvPr>
        </p:nvSpPr>
        <p:spPr>
          <a:xfrm>
            <a:off x="5791200" y="5334000"/>
            <a:ext cx="1371600" cy="304800"/>
          </a:xfrm>
        </p:spPr>
        <p:txBody>
          <a:bodyPr anchor="ctr"/>
          <a:lstStyle>
            <a:lvl1pPr algn="ctr">
              <a:defRPr b="1"/>
            </a:lvl1pPr>
            <a:extLst/>
          </a:lstStyle>
          <a:p>
            <a:pPr lvl="0"/>
            <a:r>
              <a:rPr lang="en-US" smtClean="0"/>
              <a:t>Click to edit Master text styles</a:t>
            </a:r>
          </a:p>
        </p:txBody>
      </p:sp>
      <p:sp>
        <p:nvSpPr>
          <p:cNvPr id="44" name="Rectangle 11"/>
          <p:cNvSpPr>
            <a:spLocks noGrp="1"/>
          </p:cNvSpPr>
          <p:nvPr>
            <p:ph type="body" sz="quarter" idx="15"/>
          </p:nvPr>
        </p:nvSpPr>
        <p:spPr>
          <a:xfrm>
            <a:off x="15240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5" name="Rectangle 11"/>
          <p:cNvSpPr>
            <a:spLocks noGrp="1"/>
          </p:cNvSpPr>
          <p:nvPr>
            <p:ph type="body" sz="quarter" idx="37"/>
          </p:nvPr>
        </p:nvSpPr>
        <p:spPr>
          <a:xfrm>
            <a:off x="15240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4" name="Rectangle 11"/>
          <p:cNvSpPr>
            <a:spLocks noGrp="1"/>
          </p:cNvSpPr>
          <p:nvPr>
            <p:ph type="body" sz="quarter" idx="19"/>
          </p:nvPr>
        </p:nvSpPr>
        <p:spPr>
          <a:xfrm>
            <a:off x="36576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40" name="Rectangle 11"/>
          <p:cNvSpPr>
            <a:spLocks noGrp="1"/>
          </p:cNvSpPr>
          <p:nvPr>
            <p:ph type="body" sz="quarter" idx="38"/>
          </p:nvPr>
        </p:nvSpPr>
        <p:spPr>
          <a:xfrm>
            <a:off x="36576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8" name="Rectangle 11"/>
          <p:cNvSpPr>
            <a:spLocks noGrp="1"/>
          </p:cNvSpPr>
          <p:nvPr>
            <p:ph type="body" sz="quarter" idx="23"/>
          </p:nvPr>
        </p:nvSpPr>
        <p:spPr>
          <a:xfrm>
            <a:off x="57912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3" name="Rectangle 11"/>
          <p:cNvSpPr>
            <a:spLocks noGrp="1"/>
          </p:cNvSpPr>
          <p:nvPr>
            <p:ph type="body" sz="quarter" idx="39"/>
          </p:nvPr>
        </p:nvSpPr>
        <p:spPr>
          <a:xfrm>
            <a:off x="57912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5" name="Rectangle 14"/>
          <p:cNvSpPr>
            <a:spLocks noGrp="1"/>
          </p:cNvSpPr>
          <p:nvPr>
            <p:ph type="body" sz="quarter" idx="16"/>
          </p:nvPr>
        </p:nvSpPr>
        <p:spPr>
          <a:xfrm>
            <a:off x="1524000" y="2286000"/>
            <a:ext cx="1371600" cy="609600"/>
          </a:xfrm>
        </p:spPr>
        <p:txBody>
          <a:bodyPr anchor="ctr"/>
          <a:lstStyle>
            <a:lvl1pPr algn="ctr">
              <a:defRPr sz="800"/>
            </a:lvl1pPr>
            <a:extLst/>
          </a:lstStyle>
          <a:p>
            <a:pPr lvl="0"/>
            <a:r>
              <a:rPr lang="en-US" smtClean="0"/>
              <a:t>Click to edit Master text styles</a:t>
            </a:r>
          </a:p>
        </p:txBody>
      </p:sp>
      <p:sp>
        <p:nvSpPr>
          <p:cNvPr id="56" name="Rectangle 14"/>
          <p:cNvSpPr>
            <a:spLocks noGrp="1"/>
          </p:cNvSpPr>
          <p:nvPr>
            <p:ph type="body" sz="quarter" idx="41"/>
          </p:nvPr>
        </p:nvSpPr>
        <p:spPr>
          <a:xfrm>
            <a:off x="1524000" y="4724400"/>
            <a:ext cx="1371600" cy="609600"/>
          </a:xfrm>
        </p:spPr>
        <p:txBody>
          <a:bodyPr anchor="ctr"/>
          <a:lstStyle>
            <a:lvl1pPr algn="ctr">
              <a:defRPr sz="800"/>
            </a:lvl1pPr>
            <a:extLst/>
          </a:lstStyle>
          <a:p>
            <a:pPr lvl="0"/>
            <a:r>
              <a:rPr lang="en-US" smtClean="0"/>
              <a:t>Click to edit Master text styles</a:t>
            </a:r>
          </a:p>
        </p:txBody>
      </p:sp>
      <p:sp>
        <p:nvSpPr>
          <p:cNvPr id="62" name="Rectangle 14"/>
          <p:cNvSpPr>
            <a:spLocks noGrp="1"/>
          </p:cNvSpPr>
          <p:nvPr>
            <p:ph type="body" sz="quarter" idx="20"/>
          </p:nvPr>
        </p:nvSpPr>
        <p:spPr>
          <a:xfrm>
            <a:off x="3657600" y="2286000"/>
            <a:ext cx="1371600" cy="609600"/>
          </a:xfrm>
        </p:spPr>
        <p:txBody>
          <a:bodyPr anchor="ctr"/>
          <a:lstStyle>
            <a:lvl1pPr algn="ctr">
              <a:defRPr sz="800"/>
            </a:lvl1pPr>
            <a:extLst/>
          </a:lstStyle>
          <a:p>
            <a:pPr lvl="0"/>
            <a:r>
              <a:rPr lang="en-US" smtClean="0"/>
              <a:t>Click to edit Master text styles</a:t>
            </a:r>
          </a:p>
        </p:txBody>
      </p:sp>
      <p:sp>
        <p:nvSpPr>
          <p:cNvPr id="37" name="Rectangle 14"/>
          <p:cNvSpPr>
            <a:spLocks noGrp="1"/>
          </p:cNvSpPr>
          <p:nvPr>
            <p:ph type="body" sz="quarter" idx="42"/>
          </p:nvPr>
        </p:nvSpPr>
        <p:spPr>
          <a:xfrm>
            <a:off x="3657600" y="4724400"/>
            <a:ext cx="1371600" cy="609600"/>
          </a:xfrm>
        </p:spPr>
        <p:txBody>
          <a:bodyPr anchor="ctr"/>
          <a:lstStyle>
            <a:lvl1pPr algn="ctr">
              <a:defRPr sz="800"/>
            </a:lvl1pPr>
            <a:extLst/>
          </a:lstStyle>
          <a:p>
            <a:pPr lvl="0"/>
            <a:r>
              <a:rPr lang="en-US" smtClean="0"/>
              <a:t>Click to edit Master text styles</a:t>
            </a:r>
          </a:p>
        </p:txBody>
      </p:sp>
      <p:sp>
        <p:nvSpPr>
          <p:cNvPr id="41" name="Rectangle 14"/>
          <p:cNvSpPr>
            <a:spLocks noGrp="1"/>
          </p:cNvSpPr>
          <p:nvPr>
            <p:ph type="body" sz="quarter" idx="24"/>
          </p:nvPr>
        </p:nvSpPr>
        <p:spPr>
          <a:xfrm>
            <a:off x="5791200" y="2286000"/>
            <a:ext cx="1371600" cy="609600"/>
          </a:xfrm>
        </p:spPr>
        <p:txBody>
          <a:bodyPr anchor="ctr"/>
          <a:lstStyle>
            <a:lvl1pPr algn="ctr">
              <a:defRPr sz="800"/>
            </a:lvl1pPr>
            <a:extLst/>
          </a:lstStyle>
          <a:p>
            <a:pPr lvl="0"/>
            <a:r>
              <a:rPr lang="en-US" smtClean="0"/>
              <a:t>Click to edit Master text styles</a:t>
            </a:r>
          </a:p>
        </p:txBody>
      </p:sp>
      <p:sp>
        <p:nvSpPr>
          <p:cNvPr id="52" name="Rectangle 14"/>
          <p:cNvSpPr>
            <a:spLocks noGrp="1"/>
          </p:cNvSpPr>
          <p:nvPr>
            <p:ph type="body" sz="quarter" idx="43"/>
          </p:nvPr>
        </p:nvSpPr>
        <p:spPr>
          <a:xfrm>
            <a:off x="5791200" y="4724400"/>
            <a:ext cx="1371600" cy="609600"/>
          </a:xfrm>
        </p:spPr>
        <p:txBody>
          <a:bodyPr anchor="ctr"/>
          <a:lstStyle>
            <a:lvl1pPr algn="ctr">
              <a:defRPr sz="800"/>
            </a:lvl1pPr>
            <a:extLst/>
          </a:lstStyle>
          <a:p>
            <a:pPr lvl="0"/>
            <a:r>
              <a:rPr lang="en-US" smtClean="0"/>
              <a:t>Click to edit Master text styles</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5" name="Rectangle 42"/>
          <p:cNvSpPr>
            <a:spLocks noGrp="1"/>
          </p:cNvSpPr>
          <p:nvPr>
            <p:ph type="dt" sz="half" idx="47"/>
          </p:nvPr>
        </p:nvSpPr>
        <p:spPr/>
        <p:txBody>
          <a:bodyPr/>
          <a:lstStyle>
            <a:lvl1pPr>
              <a:defRPr/>
            </a:lvl1pPr>
            <a:extLst/>
          </a:lstStyle>
          <a:p>
            <a:pPr>
              <a:defRPr/>
            </a:pPr>
            <a:endParaRPr lang="en-US"/>
          </a:p>
        </p:txBody>
      </p:sp>
      <p:sp>
        <p:nvSpPr>
          <p:cNvPr id="46" name="Rectangle 43"/>
          <p:cNvSpPr>
            <a:spLocks noGrp="1"/>
          </p:cNvSpPr>
          <p:nvPr>
            <p:ph type="sldNum" sz="quarter" idx="48"/>
          </p:nvPr>
        </p:nvSpPr>
        <p:spPr/>
        <p:txBody>
          <a:bodyPr/>
          <a:lstStyle>
            <a:lvl1pPr>
              <a:defRPr/>
            </a:lvl1pPr>
            <a:extLst/>
          </a:lstStyle>
          <a:p>
            <a:pPr>
              <a:defRPr/>
            </a:pPr>
            <a:fld id="{B086AD83-6000-4F57-82FB-20C76ADC77B6}" type="slidenum">
              <a:rPr lang="en-US"/>
              <a:pPr>
                <a:defRPr/>
              </a:pPr>
              <a:t>‹#›</a:t>
            </a:fld>
            <a:endParaRPr lang="en-US"/>
          </a:p>
        </p:txBody>
      </p:sp>
      <p:sp>
        <p:nvSpPr>
          <p:cNvPr id="47" name="Rectangle 45"/>
          <p:cNvSpPr>
            <a:spLocks noGrp="1"/>
          </p:cNvSpPr>
          <p:nvPr>
            <p:ph type="ftr" sz="quarter" idx="49"/>
          </p:nvPr>
        </p:nvSpPr>
        <p:spPr>
          <a:xfrm>
            <a:off x="2705100" y="6477000"/>
            <a:ext cx="3733800" cy="304800"/>
          </a:xfrm>
          <a:prstGeom prst="rect">
            <a:avLst/>
          </a:prstGeom>
        </p:spPr>
        <p:txBody>
          <a:bodyPr/>
          <a:lstStyle>
            <a:lvl1pPr>
              <a:defRPr/>
            </a:lvl1pPr>
            <a:extLst/>
          </a:lstStyle>
          <a:p>
            <a:pPr>
              <a:defRPr/>
            </a:pPr>
            <a:r>
              <a:rPr lang="en-US"/>
              <a:t>Marketing Proposal for the Broadcasters Edge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pPr>
              <a:defRPr/>
            </a:pPr>
            <a:endParaRPr lang="en-US"/>
          </a:p>
        </p:txBody>
      </p:sp>
      <p:sp>
        <p:nvSpPr>
          <p:cNvPr id="3" name="Rectangle 6"/>
          <p:cNvSpPr>
            <a:spLocks noGrp="1"/>
          </p:cNvSpPr>
          <p:nvPr>
            <p:ph type="sldNum" sz="quarter" idx="11"/>
          </p:nvPr>
        </p:nvSpPr>
        <p:spPr/>
        <p:txBody>
          <a:bodyPr/>
          <a:lstStyle>
            <a:lvl1pPr>
              <a:defRPr/>
            </a:lvl1pPr>
          </a:lstStyle>
          <a:p>
            <a:pPr>
              <a:defRPr/>
            </a:pPr>
            <a:fld id="{912A4D6D-D3A9-4E6B-ABB1-747A03928589}" type="slidenum">
              <a:rPr lang="en-US"/>
              <a:pPr>
                <a:defRPr/>
              </a:pPr>
              <a:t>‹#›</a:t>
            </a:fld>
            <a:endParaRPr lang="en-US" dirty="0"/>
          </a:p>
        </p:txBody>
      </p:sp>
      <p:sp>
        <p:nvSpPr>
          <p:cNvPr id="4" name="Rectangle 12"/>
          <p:cNvSpPr>
            <a:spLocks noGrp="1"/>
          </p:cNvSpPr>
          <p:nvPr>
            <p:ph type="ftr" sz="quarter" idx="12"/>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4" name="Rectangle 9"/>
          <p:cNvPicPr>
            <a:picLocks noChangeAspect="1"/>
          </p:cNvPicPr>
          <p:nvPr userDrawn="1"/>
        </p:nvPicPr>
        <p:blipFill>
          <a:blip r:embed="rId2" cstate="print"/>
          <a:srcRect/>
          <a:stretch>
            <a:fillRect/>
          </a:stretch>
        </p:blipFill>
        <p:spPr bwMode="auto">
          <a:xfrm>
            <a:off x="7600950" y="6238875"/>
            <a:ext cx="838200" cy="615950"/>
          </a:xfrm>
          <a:prstGeom prst="rect">
            <a:avLst/>
          </a:prstGeom>
          <a:noFill/>
          <a:ln w="9525">
            <a:noFill/>
            <a:miter lim="800000"/>
            <a:headEnd/>
            <a:tailEnd/>
          </a:ln>
        </p:spPr>
      </p:pic>
      <p:sp>
        <p:nvSpPr>
          <p:cNvPr id="5" name="Rectangle 4"/>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Title 13"/>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6"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pPr>
              <a:defRPr/>
            </a:pPr>
            <a:endParaRPr lang="en-US"/>
          </a:p>
        </p:txBody>
      </p:sp>
      <p:sp>
        <p:nvSpPr>
          <p:cNvPr id="7" name="Rectangle 4"/>
          <p:cNvSpPr>
            <a:spLocks noGrp="1"/>
          </p:cNvSpPr>
          <p:nvPr>
            <p:ph type="ftr" sz="quarter" idx="11"/>
          </p:nvPr>
        </p:nvSpPr>
        <p:spPr>
          <a:xfrm>
            <a:off x="2705100" y="6477000"/>
            <a:ext cx="3733800" cy="304800"/>
          </a:xfrm>
          <a:prstGeom prst="rect">
            <a:avLst/>
          </a:prstGeom>
        </p:spPr>
        <p:txBody>
          <a:bodyPr/>
          <a:lstStyle>
            <a:lvl1pPr>
              <a:defRPr>
                <a:solidFill>
                  <a:schemeClr val="bg1"/>
                </a:solidFill>
              </a:defRPr>
            </a:lvl1pPr>
            <a:extLst/>
          </a:lstStyle>
          <a:p>
            <a:pPr>
              <a:defRPr/>
            </a:pPr>
            <a:r>
              <a:rPr lang="en-US"/>
              <a:t>Marketing Proposal for the Broadcasters Edge</a:t>
            </a:r>
          </a:p>
        </p:txBody>
      </p:sp>
      <p:sp>
        <p:nvSpPr>
          <p:cNvPr id="8" name="Slide Number Placeholder 12"/>
          <p:cNvSpPr>
            <a:spLocks noGrp="1"/>
          </p:cNvSpPr>
          <p:nvPr>
            <p:ph type="sldNum" sz="quarter" idx="12"/>
          </p:nvPr>
        </p:nvSpPr>
        <p:spPr>
          <a:xfrm>
            <a:off x="6477000" y="6477000"/>
            <a:ext cx="1020763" cy="304800"/>
          </a:xfrm>
        </p:spPr>
        <p:txBody>
          <a:bodyPr/>
          <a:lstStyle>
            <a:lvl1pPr>
              <a:defRPr/>
            </a:lvl1pPr>
            <a:extLst/>
          </a:lstStyle>
          <a:p>
            <a:pPr>
              <a:defRPr/>
            </a:pPr>
            <a:fld id="{617C74C3-4EC2-4FB1-BEC3-67A26B9C31B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2703513" y="3617913"/>
            <a:ext cx="6475413"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28600" y="684213"/>
            <a:ext cx="83820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rot="5400000">
            <a:off x="5727413" y="3038072"/>
            <a:ext cx="6248399" cy="477054"/>
          </a:xfrm>
          <a:prstGeom prst="rect">
            <a:avLst/>
          </a:prstGeom>
          <a:noFill/>
        </p:spPr>
        <p:txBody>
          <a:bodyPr wrap="square" rtlCol="0">
            <a:spAutoFit/>
          </a:bodyPr>
          <a:lstStyle/>
          <a:p>
            <a:r>
              <a:rPr lang="en-US" sz="2500" dirty="0" smtClean="0">
                <a:solidFill>
                  <a:schemeClr val="bg1"/>
                </a:solidFill>
                <a:latin typeface="Impact" pitchFamily="34" charset="0"/>
              </a:rPr>
              <a:t>TREATMENT</a:t>
            </a:r>
            <a:r>
              <a:rPr lang="en-US" sz="2500" baseline="0" dirty="0" smtClean="0">
                <a:solidFill>
                  <a:schemeClr val="bg1"/>
                </a:solidFill>
                <a:latin typeface="Impact" pitchFamily="34" charset="0"/>
              </a:rPr>
              <a:t> OF COMMON TRACK &amp; FIELD INJURIES</a:t>
            </a:r>
            <a:endParaRPr lang="en-US" sz="2500" dirty="0">
              <a:solidFill>
                <a:schemeClr val="bg1"/>
              </a:solidFill>
              <a:latin typeface="Impact" pitchFamily="34" charset="0"/>
            </a:endParaRPr>
          </a:p>
        </p:txBody>
      </p:sp>
      <p:pic>
        <p:nvPicPr>
          <p:cNvPr id="8" name="Picture 7" descr="JAG_logo_w_art.jpg"/>
          <p:cNvPicPr>
            <a:picLocks noChangeAspect="1"/>
          </p:cNvPicPr>
          <p:nvPr userDrawn="1"/>
        </p:nvPicPr>
        <p:blipFill>
          <a:blip r:embed="rId2" cstate="print"/>
          <a:stretch>
            <a:fillRect/>
          </a:stretch>
        </p:blipFill>
        <p:spPr>
          <a:xfrm>
            <a:off x="228600" y="269387"/>
            <a:ext cx="1661160" cy="12546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3" name="Rectangle 4"/>
          <p:cNvSpPr>
            <a:spLocks noGrp="1"/>
          </p:cNvSpPr>
          <p:nvPr>
            <p:ph type="dt" sz="half" idx="10"/>
          </p:nvPr>
        </p:nvSpPr>
        <p:spPr/>
        <p:txBody>
          <a:bodyPr/>
          <a:lstStyle>
            <a:lvl1pPr>
              <a:defRPr/>
            </a:lvl1pPr>
          </a:lstStyle>
          <a:p>
            <a:pPr>
              <a:defRPr/>
            </a:pPr>
            <a:endParaRPr lang="en-US"/>
          </a:p>
        </p:txBody>
      </p:sp>
      <p:sp>
        <p:nvSpPr>
          <p:cNvPr id="4" name="Rectangle 6"/>
          <p:cNvSpPr>
            <a:spLocks noGrp="1"/>
          </p:cNvSpPr>
          <p:nvPr>
            <p:ph type="sldNum" sz="quarter" idx="11"/>
          </p:nvPr>
        </p:nvSpPr>
        <p:spPr/>
        <p:txBody>
          <a:bodyPr/>
          <a:lstStyle>
            <a:lvl1pPr>
              <a:defRPr/>
            </a:lvl1pPr>
          </a:lstStyle>
          <a:p>
            <a:pPr>
              <a:defRPr/>
            </a:pPr>
            <a:fld id="{AAF21479-8080-4296-A562-EF41CA671D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0"/>
          </p:nvPr>
        </p:nvSpPr>
        <p:spPr/>
        <p:txBody>
          <a:bodyPr/>
          <a:lstStyle>
            <a:lvl1pPr>
              <a:defRPr/>
            </a:lvl1pPr>
          </a:lstStyle>
          <a:p>
            <a:pPr>
              <a:defRPr/>
            </a:pPr>
            <a:endParaRPr lang="en-US"/>
          </a:p>
        </p:txBody>
      </p:sp>
      <p:sp>
        <p:nvSpPr>
          <p:cNvPr id="10" name="Rectangle 6"/>
          <p:cNvSpPr>
            <a:spLocks noGrp="1"/>
          </p:cNvSpPr>
          <p:nvPr>
            <p:ph type="sldNum" sz="quarter" idx="21"/>
          </p:nvPr>
        </p:nvSpPr>
        <p:spPr/>
        <p:txBody>
          <a:bodyPr/>
          <a:lstStyle>
            <a:lvl1pPr>
              <a:defRPr/>
            </a:lvl1pPr>
          </a:lstStyle>
          <a:p>
            <a:pPr>
              <a:defRPr/>
            </a:pPr>
            <a:fld id="{DF676976-B0AA-49C7-8694-C11BD1BC95B2}" type="slidenum">
              <a:rPr lang="en-US"/>
              <a:pPr>
                <a:defRPr/>
              </a:pPr>
              <a:t>‹#›</a:t>
            </a:fld>
            <a:endParaRPr lang="en-US" dirty="0"/>
          </a:p>
        </p:txBody>
      </p:sp>
      <p:sp>
        <p:nvSpPr>
          <p:cNvPr id="11" name="Rectangle 12"/>
          <p:cNvSpPr>
            <a:spLocks noGrp="1"/>
          </p:cNvSpPr>
          <p:nvPr>
            <p:ph type="ftr" sz="quarter" idx="22"/>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2"/>
          </p:nvPr>
        </p:nvSpPr>
        <p:spPr/>
        <p:txBody>
          <a:bodyPr/>
          <a:lstStyle>
            <a:lvl1pPr>
              <a:defRPr/>
            </a:lvl1pPr>
          </a:lstStyle>
          <a:p>
            <a:pPr>
              <a:defRPr/>
            </a:pPr>
            <a:endParaRPr lang="en-US"/>
          </a:p>
        </p:txBody>
      </p:sp>
      <p:sp>
        <p:nvSpPr>
          <p:cNvPr id="10" name="Rectangle 6"/>
          <p:cNvSpPr>
            <a:spLocks noGrp="1"/>
          </p:cNvSpPr>
          <p:nvPr>
            <p:ph type="sldNum" sz="quarter" idx="23"/>
          </p:nvPr>
        </p:nvSpPr>
        <p:spPr/>
        <p:txBody>
          <a:bodyPr/>
          <a:lstStyle>
            <a:lvl1pPr>
              <a:defRPr/>
            </a:lvl1pPr>
          </a:lstStyle>
          <a:p>
            <a:pPr>
              <a:defRPr/>
            </a:pPr>
            <a:fld id="{84EFBF5D-DC23-4448-A872-800E28E1BEF9}" type="slidenum">
              <a:rPr lang="en-US"/>
              <a:pPr>
                <a:defRPr/>
              </a:pPr>
              <a:t>‹#›</a:t>
            </a:fld>
            <a:endParaRPr lang="en-US" dirty="0"/>
          </a:p>
        </p:txBody>
      </p:sp>
      <p:sp>
        <p:nvSpPr>
          <p:cNvPr id="11" name="Rectangle 12"/>
          <p:cNvSpPr>
            <a:spLocks noGrp="1"/>
          </p:cNvSpPr>
          <p:nvPr>
            <p:ph type="ftr" sz="quarter" idx="24"/>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16"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2"/>
          </p:nvPr>
        </p:nvSpPr>
        <p:spPr/>
        <p:txBody>
          <a:bodyPr/>
          <a:lstStyle>
            <a:lvl1pPr>
              <a:defRPr/>
            </a:lvl1pPr>
          </a:lstStyle>
          <a:p>
            <a:pPr>
              <a:defRPr/>
            </a:pPr>
            <a:endParaRPr lang="en-US"/>
          </a:p>
        </p:txBody>
      </p:sp>
      <p:sp>
        <p:nvSpPr>
          <p:cNvPr id="12" name="Rectangle 6"/>
          <p:cNvSpPr>
            <a:spLocks noGrp="1"/>
          </p:cNvSpPr>
          <p:nvPr>
            <p:ph type="sldNum" sz="quarter" idx="23"/>
          </p:nvPr>
        </p:nvSpPr>
        <p:spPr/>
        <p:txBody>
          <a:bodyPr/>
          <a:lstStyle>
            <a:lvl1pPr>
              <a:defRPr/>
            </a:lvl1pPr>
          </a:lstStyle>
          <a:p>
            <a:pPr>
              <a:defRPr/>
            </a:pPr>
            <a:fld id="{8A0A08C4-828D-4417-8507-4EE8477A6DC1}" type="slidenum">
              <a:rPr lang="en-US"/>
              <a:pPr>
                <a:defRPr/>
              </a:pPr>
              <a:t>‹#›</a:t>
            </a:fld>
            <a:endParaRPr lang="en-US" dirty="0"/>
          </a:p>
        </p:txBody>
      </p:sp>
      <p:sp>
        <p:nvSpPr>
          <p:cNvPr id="13" name="Footer Placeholder 12"/>
          <p:cNvSpPr>
            <a:spLocks noGrp="1"/>
          </p:cNvSpPr>
          <p:nvPr>
            <p:ph type="ftr" sz="quarter" idx="24"/>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10"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a:p>
        </p:txBody>
      </p:sp>
      <p:sp>
        <p:nvSpPr>
          <p:cNvPr id="16" name="Rectangle 6"/>
          <p:cNvSpPr>
            <a:spLocks noGrp="1"/>
          </p:cNvSpPr>
          <p:nvPr>
            <p:ph type="sldNum" sz="quarter" idx="22"/>
          </p:nvPr>
        </p:nvSpPr>
        <p:spPr/>
        <p:txBody>
          <a:bodyPr/>
          <a:lstStyle>
            <a:lvl1pPr>
              <a:defRPr/>
            </a:lvl1pPr>
          </a:lstStyle>
          <a:p>
            <a:pPr>
              <a:defRPr/>
            </a:pPr>
            <a:fld id="{337BD0C4-83C5-461F-AE92-5FD10A96244E}" type="slidenum">
              <a:rPr lang="en-US"/>
              <a:pPr>
                <a:defRPr/>
              </a:pPr>
              <a:t>‹#›</a:t>
            </a:fld>
            <a:endParaRPr lang="en-US" dirty="0"/>
          </a:p>
        </p:txBody>
      </p:sp>
      <p:sp>
        <p:nvSpPr>
          <p:cNvPr id="17" name="Rectangle 12"/>
          <p:cNvSpPr>
            <a:spLocks noGrp="1"/>
          </p:cNvSpPr>
          <p:nvPr>
            <p:ph type="ftr" sz="quarter" idx="23"/>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a:xfrm>
            <a:off x="8610600" y="381000"/>
            <a:ext cx="533400" cy="5867400"/>
          </a:xfrm>
          <a:prstGeom prst="rect">
            <a:avLst/>
          </a:prstGeom>
        </p:spPr>
        <p:txBody>
          <a:bodyPr/>
          <a:lstStyle>
            <a:extLst/>
          </a:lstStyle>
          <a:p>
            <a:r>
              <a:rPr lang="en-US" smtClean="0"/>
              <a:t>Click to edit Master title style</a:t>
            </a:r>
            <a:endParaRPr lang="en-US"/>
          </a:p>
        </p:txBody>
      </p:sp>
      <p:sp>
        <p:nvSpPr>
          <p:cNvPr id="18" name="Rectangle 8"/>
          <p:cNvSpPr>
            <a:spLocks noGrp="1"/>
          </p:cNvSpPr>
          <p:nvPr>
            <p:ph type="body" sz="quarter" idx="13"/>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a:p>
        </p:txBody>
      </p:sp>
      <p:sp>
        <p:nvSpPr>
          <p:cNvPr id="12" name="Rectangle 6"/>
          <p:cNvSpPr>
            <a:spLocks noGrp="1"/>
          </p:cNvSpPr>
          <p:nvPr>
            <p:ph type="sldNum" sz="quarter" idx="22"/>
          </p:nvPr>
        </p:nvSpPr>
        <p:spPr/>
        <p:txBody>
          <a:bodyPr/>
          <a:lstStyle>
            <a:lvl1pPr>
              <a:defRPr/>
            </a:lvl1pPr>
          </a:lstStyle>
          <a:p>
            <a:pPr>
              <a:defRPr/>
            </a:pPr>
            <a:fld id="{7E275D2E-A818-4676-BCCA-65ED4DAC487F}" type="slidenum">
              <a:rPr lang="en-US"/>
              <a:pPr>
                <a:defRPr/>
              </a:pPr>
              <a:t>‹#›</a:t>
            </a:fld>
            <a:endParaRPr lang="en-US" dirty="0"/>
          </a:p>
        </p:txBody>
      </p:sp>
      <p:sp>
        <p:nvSpPr>
          <p:cNvPr id="17" name="Rectangle 12"/>
          <p:cNvSpPr>
            <a:spLocks noGrp="1"/>
          </p:cNvSpPr>
          <p:nvPr>
            <p:ph type="ftr" sz="quarter" idx="23"/>
          </p:nvPr>
        </p:nvSpPr>
        <p:spPr>
          <a:xfrm>
            <a:off x="2705100" y="6477000"/>
            <a:ext cx="3733800" cy="304800"/>
          </a:xfrm>
          <a:prstGeom prst="rect">
            <a:avLst/>
          </a:prstGeom>
        </p:spPr>
        <p:txBody>
          <a:bodyPr/>
          <a:lstStyle>
            <a:lvl1pPr>
              <a:defRPr/>
            </a:lvl1pPr>
          </a:lstStyle>
          <a:p>
            <a:pPr>
              <a:defRPr/>
            </a:pPr>
            <a:r>
              <a:rPr lang="en-US"/>
              <a:t>Marketing Proposal for the Broadcasters Edge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028" name="Rectangle 3"/>
          <p:cNvSpPr>
            <a:spLocks noGrp="1"/>
          </p:cNvSpPr>
          <p:nvPr>
            <p:ph type="body" idx="1"/>
          </p:nvPr>
        </p:nvSpPr>
        <p:spPr bwMode="auto">
          <a:xfrm>
            <a:off x="304800" y="381000"/>
            <a:ext cx="80772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r" fontAlgn="auto">
              <a:spcBef>
                <a:spcPts val="0"/>
              </a:spcBef>
              <a:spcAft>
                <a:spcPts val="0"/>
              </a:spcAft>
              <a:defRPr sz="1000">
                <a:solidFill>
                  <a:schemeClr val="tx1">
                    <a:tint val="65000"/>
                  </a:schemeClr>
                </a:solidFill>
                <a:latin typeface="+mn-lt"/>
                <a:cs typeface="+mn-cs"/>
              </a:defRPr>
            </a:lvl1pPr>
            <a:extLst/>
          </a:lstStyle>
          <a:p>
            <a:pPr>
              <a:defRPr/>
            </a:pPr>
            <a:endParaRPr lang="en-US"/>
          </a:p>
        </p:txBody>
      </p:sp>
      <p:sp>
        <p:nvSpPr>
          <p:cNvPr id="6" name="Rectangle 6"/>
          <p:cNvSpPr>
            <a:spLocks noGrp="1"/>
          </p:cNvSpPr>
          <p:nvPr>
            <p:ph type="sldNum" sz="quarter" idx="4"/>
          </p:nvPr>
        </p:nvSpPr>
        <p:spPr>
          <a:xfrm>
            <a:off x="6503988" y="6473825"/>
            <a:ext cx="990600" cy="304800"/>
          </a:xfrm>
          <a:prstGeom prst="rect">
            <a:avLst/>
          </a:prstGeom>
        </p:spPr>
        <p:txBody>
          <a:bodyPr vert="horz" anchor="ctr"/>
          <a:lstStyle>
            <a:lvl1pPr algn="r" fontAlgn="auto">
              <a:spcBef>
                <a:spcPts val="0"/>
              </a:spcBef>
              <a:spcAft>
                <a:spcPts val="0"/>
              </a:spcAft>
              <a:defRPr sz="1000">
                <a:latin typeface="+mn-lt"/>
                <a:cs typeface="+mn-cs"/>
              </a:defRPr>
            </a:lvl1pPr>
            <a:extLst/>
          </a:lstStyle>
          <a:p>
            <a:pPr>
              <a:defRPr/>
            </a:pPr>
            <a:fld id="{EB74F1E6-DDE8-48E4-8F16-F490F3F26C27}" type="slidenum">
              <a:rPr lang="en-US"/>
              <a:pPr>
                <a:defRPr/>
              </a:pPr>
              <a:t>‹#›</a:t>
            </a:fld>
            <a:endParaRPr 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57"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Lst>
  <p:hf sldNum="0" hdr="0" dt="0"/>
  <p:txStyles>
    <p:titleStyle>
      <a:lvl1pPr algn="l" rtl="0" eaLnBrk="0" fontAlgn="base" hangingPunct="0">
        <a:spcBef>
          <a:spcPct val="0"/>
        </a:spcBef>
        <a:spcAft>
          <a:spcPct val="0"/>
        </a:spcAft>
        <a:defRPr sz="2400" cap="small">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p:titleStyle>
    <p:bodyStyle>
      <a:lvl1pPr marL="342900" indent="-342900" algn="l" rtl="0" eaLnBrk="0" fontAlgn="base" hangingPunct="0">
        <a:spcBef>
          <a:spcPct val="20000"/>
        </a:spcBef>
        <a:spcAft>
          <a:spcPct val="0"/>
        </a:spcAft>
        <a:buChar char="•"/>
        <a:defRPr sz="1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1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1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33400"/>
            <a:ext cx="6096000" cy="1938992"/>
          </a:xfrm>
          <a:prstGeom prst="rect">
            <a:avLst/>
          </a:prstGeom>
        </p:spPr>
        <p:txBody>
          <a:bodyPr wrap="square">
            <a:spAutoFit/>
          </a:bodyPr>
          <a:lstStyle/>
          <a:p>
            <a:pPr algn="ctr"/>
            <a:r>
              <a:rPr lang="en-US" sz="4000" dirty="0" smtClean="0">
                <a:solidFill>
                  <a:schemeClr val="bg1"/>
                </a:solidFill>
              </a:rPr>
              <a:t>Training techniques and Common Injuries for the Runner</a:t>
            </a:r>
            <a:endParaRPr lang="en-US" sz="4000" dirty="0">
              <a:solidFill>
                <a:schemeClr val="bg1"/>
              </a:solidFill>
            </a:endParaRPr>
          </a:p>
        </p:txBody>
      </p:sp>
      <p:sp>
        <p:nvSpPr>
          <p:cNvPr id="4" name="TextBox 3"/>
          <p:cNvSpPr txBox="1"/>
          <p:nvPr/>
        </p:nvSpPr>
        <p:spPr>
          <a:xfrm>
            <a:off x="3581400" y="5257800"/>
            <a:ext cx="990600" cy="369332"/>
          </a:xfrm>
          <a:prstGeom prst="rect">
            <a:avLst/>
          </a:prstGeom>
          <a:noFill/>
        </p:spPr>
        <p:txBody>
          <a:bodyPr wrap="square" rtlCol="0">
            <a:spAutoFit/>
          </a:bodyPr>
          <a:lstStyle/>
          <a:p>
            <a:endParaRPr lang="en-US" dirty="0"/>
          </a:p>
        </p:txBody>
      </p:sp>
      <p:sp>
        <p:nvSpPr>
          <p:cNvPr id="5" name="TextBox 4"/>
          <p:cNvSpPr txBox="1"/>
          <p:nvPr/>
        </p:nvSpPr>
        <p:spPr>
          <a:xfrm>
            <a:off x="2758749" y="4953000"/>
            <a:ext cx="3416384" cy="923330"/>
          </a:xfrm>
          <a:prstGeom prst="rect">
            <a:avLst/>
          </a:prstGeom>
          <a:noFill/>
        </p:spPr>
        <p:txBody>
          <a:bodyPr wrap="none" rtlCol="0">
            <a:spAutoFit/>
          </a:bodyPr>
          <a:lstStyle/>
          <a:p>
            <a:pPr algn="ctr"/>
            <a:r>
              <a:rPr lang="en-US" dirty="0" smtClean="0"/>
              <a:t>Michael Evangelist, MS, PT</a:t>
            </a:r>
          </a:p>
          <a:p>
            <a:pPr algn="ctr"/>
            <a:r>
              <a:rPr lang="en-US" dirty="0" smtClean="0"/>
              <a:t>Partner/ Clinical Director</a:t>
            </a:r>
          </a:p>
          <a:p>
            <a:pPr algn="ctr"/>
            <a:r>
              <a:rPr lang="en-US" dirty="0" smtClean="0"/>
              <a:t>JAG Physical Therapy - Warren</a:t>
            </a:r>
            <a:endParaRPr lang="en-US" dirty="0"/>
          </a:p>
        </p:txBody>
      </p:sp>
      <p:pic>
        <p:nvPicPr>
          <p:cNvPr id="31746" name="Picture 2" descr="http://2.bp.blogspot.com/-ILQQb084n18/Tf-uzCn_JiI/AAAAAAAADpI/3JHuGJaA_0s/s1600/Track.jpg"/>
          <p:cNvPicPr>
            <a:picLocks noChangeAspect="1" noChangeArrowheads="1"/>
          </p:cNvPicPr>
          <p:nvPr/>
        </p:nvPicPr>
        <p:blipFill>
          <a:blip r:embed="rId3" cstate="print"/>
          <a:srcRect/>
          <a:stretch>
            <a:fillRect/>
          </a:stretch>
        </p:blipFill>
        <p:spPr bwMode="auto">
          <a:xfrm>
            <a:off x="3200400" y="2514600"/>
            <a:ext cx="2493433" cy="1489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4038600" y="228600"/>
            <a:ext cx="4419600" cy="381000"/>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Iliotibial Band Syndrome</a:t>
            </a:r>
          </a:p>
        </p:txBody>
      </p:sp>
      <p:pic>
        <p:nvPicPr>
          <p:cNvPr id="18435" name="Picture 4" descr="http://www.mendmyknee.com/_img/iliotibial-band-syndrome.jpg"/>
          <p:cNvPicPr>
            <a:picLocks noChangeAspect="1" noChangeArrowheads="1"/>
          </p:cNvPicPr>
          <p:nvPr/>
        </p:nvPicPr>
        <p:blipFill>
          <a:blip r:embed="rId3" cstate="print"/>
          <a:srcRect/>
          <a:stretch>
            <a:fillRect/>
          </a:stretch>
        </p:blipFill>
        <p:spPr bwMode="auto">
          <a:xfrm>
            <a:off x="4572000" y="1066800"/>
            <a:ext cx="3810000" cy="5143500"/>
          </a:xfrm>
          <a:prstGeom prst="rect">
            <a:avLst/>
          </a:prstGeom>
          <a:noFill/>
          <a:ln w="9525">
            <a:noFill/>
            <a:miter lim="800000"/>
            <a:headEnd/>
            <a:tailEnd/>
          </a:ln>
        </p:spPr>
      </p:pic>
      <p:sp>
        <p:nvSpPr>
          <p:cNvPr id="18436" name="Rectangle 3"/>
          <p:cNvSpPr>
            <a:spLocks noChangeArrowheads="1"/>
          </p:cNvSpPr>
          <p:nvPr/>
        </p:nvSpPr>
        <p:spPr bwMode="auto">
          <a:xfrm>
            <a:off x="838200" y="1676400"/>
            <a:ext cx="3810000" cy="3600986"/>
          </a:xfrm>
          <a:prstGeom prst="rect">
            <a:avLst/>
          </a:prstGeom>
          <a:noFill/>
          <a:ln w="9525">
            <a:noFill/>
            <a:miter lim="800000"/>
            <a:headEnd/>
            <a:tailEnd/>
          </a:ln>
        </p:spPr>
        <p:txBody>
          <a:bodyPr>
            <a:spAutoFit/>
          </a:bodyPr>
          <a:lstStyle/>
          <a:p>
            <a:r>
              <a:rPr lang="en-US" sz="2400" dirty="0">
                <a:latin typeface="+mn-lt"/>
                <a:ea typeface="Adobe Kaiti Std R" pitchFamily="18" charset="-128"/>
              </a:rPr>
              <a:t>What is it?</a:t>
            </a:r>
          </a:p>
          <a:p>
            <a:pPr>
              <a:buFont typeface="Arial" charset="0"/>
              <a:buChar char="•"/>
            </a:pPr>
            <a:r>
              <a:rPr lang="en-US" sz="2000" dirty="0">
                <a:latin typeface="+mn-lt"/>
                <a:ea typeface="Adobe Kaiti Std R" pitchFamily="18" charset="-128"/>
              </a:rPr>
              <a:t> Inflammation of the IT Band (band of fascia on the outside of the leg)</a:t>
            </a:r>
          </a:p>
          <a:p>
            <a:pPr>
              <a:buFont typeface="Arial" charset="0"/>
              <a:buChar char="•"/>
            </a:pPr>
            <a:r>
              <a:rPr lang="en-US" sz="2000" dirty="0">
                <a:latin typeface="+mn-lt"/>
                <a:ea typeface="Adobe Kaiti Std R" pitchFamily="18" charset="-128"/>
              </a:rPr>
              <a:t> Accounts for 12% of all running injuries</a:t>
            </a:r>
          </a:p>
          <a:p>
            <a:pPr>
              <a:buFont typeface="Arial" charset="0"/>
              <a:buChar char="•"/>
            </a:pPr>
            <a:endParaRPr lang="en-US" sz="2000" dirty="0">
              <a:latin typeface="+mn-lt"/>
              <a:ea typeface="Adobe Kaiti Std R" pitchFamily="18" charset="-128"/>
            </a:endParaRPr>
          </a:p>
          <a:p>
            <a:r>
              <a:rPr lang="en-US" sz="2400" dirty="0">
                <a:latin typeface="+mn-lt"/>
                <a:ea typeface="Adobe Kaiti Std R" pitchFamily="18" charset="-128"/>
              </a:rPr>
              <a:t>Risk Factors:</a:t>
            </a:r>
          </a:p>
          <a:p>
            <a:pPr>
              <a:buFont typeface="Arial" charset="0"/>
              <a:buChar char="•"/>
            </a:pPr>
            <a:r>
              <a:rPr lang="en-US" sz="2000" dirty="0">
                <a:latin typeface="+mn-lt"/>
                <a:ea typeface="Adobe Kaiti Std R" pitchFamily="18" charset="-128"/>
              </a:rPr>
              <a:t> Downhill running</a:t>
            </a:r>
          </a:p>
          <a:p>
            <a:pPr>
              <a:buFont typeface="Arial" charset="0"/>
              <a:buChar char="•"/>
            </a:pPr>
            <a:r>
              <a:rPr lang="en-US" sz="2000" dirty="0">
                <a:latin typeface="+mn-lt"/>
                <a:ea typeface="Adobe Kaiti Std R" pitchFamily="18" charset="-128"/>
              </a:rPr>
              <a:t> Over-</a:t>
            </a:r>
            <a:r>
              <a:rPr lang="en-US" sz="2000" dirty="0" err="1">
                <a:latin typeface="+mn-lt"/>
                <a:ea typeface="Adobe Kaiti Std R" pitchFamily="18" charset="-128"/>
              </a:rPr>
              <a:t>pronation</a:t>
            </a:r>
            <a:endParaRPr lang="en-US" sz="2000" dirty="0">
              <a:latin typeface="+mn-lt"/>
              <a:ea typeface="Adobe Kaiti Std R" pitchFamily="18" charset="-128"/>
            </a:endParaRPr>
          </a:p>
          <a:p>
            <a:pPr>
              <a:buFont typeface="Arial" charset="0"/>
              <a:buChar char="•"/>
            </a:pPr>
            <a:r>
              <a:rPr lang="en-US" sz="2000" dirty="0">
                <a:latin typeface="+mn-lt"/>
                <a:ea typeface="Adobe Kaiti Std R" pitchFamily="18" charset="-128"/>
              </a:rPr>
              <a:t> Weak hip </a:t>
            </a:r>
            <a:r>
              <a:rPr lang="en-US" sz="2000" dirty="0" smtClean="0">
                <a:latin typeface="+mn-lt"/>
                <a:ea typeface="Adobe Kaiti Std R" pitchFamily="18" charset="-128"/>
              </a:rPr>
              <a:t>abductors/rotators</a:t>
            </a:r>
            <a:endParaRPr lang="en-US" sz="2000" dirty="0">
              <a:latin typeface="+mn-lt"/>
              <a:ea typeface="Adobe Kaiti Std R" pitchFamily="18"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62000" y="1828800"/>
            <a:ext cx="4572000" cy="2369880"/>
          </a:xfrm>
          <a:prstGeom prst="rect">
            <a:avLst/>
          </a:prstGeom>
          <a:noFill/>
          <a:ln w="9525">
            <a:noFill/>
            <a:miter lim="800000"/>
            <a:headEnd/>
            <a:tailEnd/>
          </a:ln>
        </p:spPr>
        <p:txBody>
          <a:bodyPr>
            <a:spAutoFit/>
          </a:bodyPr>
          <a:lstStyle/>
          <a:p>
            <a:r>
              <a:rPr lang="en-US" sz="2400" dirty="0">
                <a:latin typeface="+mn-lt"/>
                <a:ea typeface="Adobe Kaiti Std R" pitchFamily="18" charset="-128"/>
              </a:rPr>
              <a:t>Rehab </a:t>
            </a:r>
            <a:r>
              <a:rPr lang="en-US" sz="2400" dirty="0" smtClean="0">
                <a:latin typeface="+mn-lt"/>
                <a:ea typeface="Adobe Kaiti Std R" pitchFamily="18" charset="-128"/>
              </a:rPr>
              <a:t>Tips</a:t>
            </a:r>
          </a:p>
          <a:p>
            <a:endParaRPr lang="en-US" sz="2400" dirty="0">
              <a:latin typeface="+mn-lt"/>
              <a:ea typeface="Adobe Kaiti Std R" pitchFamily="18" charset="-128"/>
            </a:endParaRPr>
          </a:p>
          <a:p>
            <a:pPr>
              <a:buFont typeface="Arial" charset="0"/>
              <a:buChar char="•"/>
            </a:pPr>
            <a:r>
              <a:rPr lang="en-US" sz="2000" dirty="0">
                <a:latin typeface="+mn-lt"/>
                <a:ea typeface="Adobe Kaiti Std R" pitchFamily="18" charset="-128"/>
              </a:rPr>
              <a:t> Decrease mileage until pain subsides</a:t>
            </a:r>
          </a:p>
          <a:p>
            <a:pPr>
              <a:buFont typeface="Arial" charset="0"/>
              <a:buChar char="•"/>
            </a:pPr>
            <a:r>
              <a:rPr lang="en-US" sz="2000" dirty="0">
                <a:latin typeface="+mn-lt"/>
                <a:ea typeface="Adobe Kaiti Std R" pitchFamily="18" charset="-128"/>
              </a:rPr>
              <a:t> Avoid downhill running</a:t>
            </a:r>
          </a:p>
          <a:p>
            <a:pPr>
              <a:buFont typeface="Arial" charset="0"/>
              <a:buChar char="•"/>
            </a:pPr>
            <a:r>
              <a:rPr lang="en-US" sz="2000" dirty="0">
                <a:latin typeface="+mn-lt"/>
                <a:ea typeface="Adobe Kaiti Std R" pitchFamily="18" charset="-128"/>
              </a:rPr>
              <a:t> Foam roll IT Band</a:t>
            </a:r>
          </a:p>
          <a:p>
            <a:pPr>
              <a:buFont typeface="Arial" charset="0"/>
              <a:buChar char="•"/>
            </a:pPr>
            <a:r>
              <a:rPr lang="en-US" sz="2000" dirty="0">
                <a:latin typeface="+mn-lt"/>
                <a:ea typeface="Adobe Kaiti Std R" pitchFamily="18" charset="-128"/>
              </a:rPr>
              <a:t> Strengthen hip </a:t>
            </a:r>
            <a:r>
              <a:rPr lang="en-US" sz="2000" dirty="0" smtClean="0">
                <a:latin typeface="+mn-lt"/>
                <a:ea typeface="Adobe Kaiti Std R" pitchFamily="18" charset="-128"/>
              </a:rPr>
              <a:t>abductors/rotators</a:t>
            </a:r>
            <a:endParaRPr lang="en-US" sz="2000" dirty="0">
              <a:latin typeface="+mn-lt"/>
              <a:ea typeface="Adobe Kaiti Std R" pitchFamily="18" charset="-128"/>
            </a:endParaRPr>
          </a:p>
          <a:p>
            <a:pPr>
              <a:buFont typeface="Arial" charset="0"/>
              <a:buChar char="•"/>
            </a:pPr>
            <a:r>
              <a:rPr lang="en-US" sz="2000" dirty="0">
                <a:latin typeface="+mn-lt"/>
                <a:ea typeface="Adobe Kaiti Std R" pitchFamily="18" charset="-128"/>
              </a:rPr>
              <a:t> Shorten your stride</a:t>
            </a:r>
          </a:p>
        </p:txBody>
      </p:sp>
      <p:sp>
        <p:nvSpPr>
          <p:cNvPr id="19459" name="TextBox 2"/>
          <p:cNvSpPr txBox="1">
            <a:spLocks noChangeArrowheads="1"/>
          </p:cNvSpPr>
          <p:nvPr/>
        </p:nvSpPr>
        <p:spPr bwMode="auto">
          <a:xfrm>
            <a:off x="4038600" y="228600"/>
            <a:ext cx="4419600" cy="381000"/>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Iliotibial Band Syndrome</a:t>
            </a:r>
          </a:p>
        </p:txBody>
      </p:sp>
      <p:pic>
        <p:nvPicPr>
          <p:cNvPr id="19460" name="Picture 2" descr="http://www.seriousrunning.com/blog/wp-content/uploads/2009/08/it-band-injury-running.jpg"/>
          <p:cNvPicPr>
            <a:picLocks noChangeAspect="1" noChangeArrowheads="1"/>
          </p:cNvPicPr>
          <p:nvPr/>
        </p:nvPicPr>
        <p:blipFill>
          <a:blip r:embed="rId2" cstate="print"/>
          <a:srcRect/>
          <a:stretch>
            <a:fillRect/>
          </a:stretch>
        </p:blipFill>
        <p:spPr bwMode="auto">
          <a:xfrm>
            <a:off x="5257800" y="1752600"/>
            <a:ext cx="28654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CatRpJcYWgA/T4FQgtwxJzI/AAAAAAAAAZ8/FALTMw6Ccz4/s1600/itb-foam-roller.jpg"/>
          <p:cNvPicPr>
            <a:picLocks noChangeAspect="1" noChangeArrowheads="1"/>
          </p:cNvPicPr>
          <p:nvPr/>
        </p:nvPicPr>
        <p:blipFill>
          <a:blip r:embed="rId2" cstate="print"/>
          <a:srcRect/>
          <a:stretch>
            <a:fillRect/>
          </a:stretch>
        </p:blipFill>
        <p:spPr bwMode="auto">
          <a:xfrm>
            <a:off x="1219200" y="2133600"/>
            <a:ext cx="3057525" cy="2390775"/>
          </a:xfrm>
          <a:prstGeom prst="rect">
            <a:avLst/>
          </a:prstGeom>
          <a:noFill/>
          <a:ln w="9525">
            <a:noFill/>
            <a:miter lim="800000"/>
            <a:headEnd/>
            <a:tailEnd/>
          </a:ln>
        </p:spPr>
      </p:pic>
      <p:pic>
        <p:nvPicPr>
          <p:cNvPr id="20483" name="Picture 4" descr="http://img.runningwarehouse.com/new_big/TRIGPG-BK-1.jpg"/>
          <p:cNvPicPr>
            <a:picLocks noChangeAspect="1" noChangeArrowheads="1"/>
          </p:cNvPicPr>
          <p:nvPr/>
        </p:nvPicPr>
        <p:blipFill>
          <a:blip r:embed="rId3" cstate="print"/>
          <a:srcRect/>
          <a:stretch>
            <a:fillRect/>
          </a:stretch>
        </p:blipFill>
        <p:spPr bwMode="auto">
          <a:xfrm>
            <a:off x="5334000" y="1600200"/>
            <a:ext cx="1943100" cy="2590800"/>
          </a:xfrm>
          <a:prstGeom prst="rect">
            <a:avLst/>
          </a:prstGeom>
          <a:noFill/>
          <a:ln w="9525">
            <a:noFill/>
            <a:miter lim="800000"/>
            <a:headEnd/>
            <a:tailEnd/>
          </a:ln>
        </p:spPr>
      </p:pic>
      <p:pic>
        <p:nvPicPr>
          <p:cNvPr id="20484" name="Picture 6" descr="http://www.cyclingbacks.com/wp-content/uploads/2010/06/The-Stick.jpg"/>
          <p:cNvPicPr>
            <a:picLocks noChangeAspect="1" noChangeArrowheads="1"/>
          </p:cNvPicPr>
          <p:nvPr/>
        </p:nvPicPr>
        <p:blipFill>
          <a:blip r:embed="rId4" cstate="print"/>
          <a:srcRect/>
          <a:stretch>
            <a:fillRect/>
          </a:stretch>
        </p:blipFill>
        <p:spPr bwMode="auto">
          <a:xfrm>
            <a:off x="2819400" y="4191000"/>
            <a:ext cx="3048000" cy="2097088"/>
          </a:xfrm>
          <a:prstGeom prst="rect">
            <a:avLst/>
          </a:prstGeom>
          <a:noFill/>
          <a:ln w="9525">
            <a:noFill/>
            <a:miter lim="800000"/>
            <a:headEnd/>
            <a:tailEnd/>
          </a:ln>
        </p:spPr>
      </p:pic>
      <p:sp>
        <p:nvSpPr>
          <p:cNvPr id="20485"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sp>
        <p:nvSpPr>
          <p:cNvPr id="20486" name="Rectangle 5"/>
          <p:cNvSpPr>
            <a:spLocks noChangeArrowheads="1"/>
          </p:cNvSpPr>
          <p:nvPr/>
        </p:nvSpPr>
        <p:spPr bwMode="auto">
          <a:xfrm>
            <a:off x="2286000" y="1066800"/>
            <a:ext cx="5610225" cy="369888"/>
          </a:xfrm>
          <a:prstGeom prst="rect">
            <a:avLst/>
          </a:prstGeom>
          <a:noFill/>
          <a:ln w="9525">
            <a:noFill/>
            <a:miter lim="800000"/>
            <a:headEnd/>
            <a:tailEnd/>
          </a:ln>
        </p:spPr>
        <p:txBody>
          <a:bodyPr wrap="none">
            <a:spAutoFit/>
          </a:bodyPr>
          <a:lstStyle/>
          <a:p>
            <a:r>
              <a:rPr lang="en-US" b="1">
                <a:latin typeface="Adobe Kaiti Std R" pitchFamily="18" charset="-128"/>
                <a:ea typeface="Adobe Kaiti Std R" pitchFamily="18" charset="-128"/>
              </a:rPr>
              <a:t>Foam Roll and The Stick to increase ITB flexibility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sp>
        <p:nvSpPr>
          <p:cNvPr id="23555" name="Rectangle 4"/>
          <p:cNvSpPr>
            <a:spLocks noChangeArrowheads="1"/>
          </p:cNvSpPr>
          <p:nvPr/>
        </p:nvSpPr>
        <p:spPr bwMode="auto">
          <a:xfrm>
            <a:off x="2640299" y="1447800"/>
            <a:ext cx="3991990" cy="646331"/>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Gluteus </a:t>
            </a:r>
            <a:r>
              <a:rPr lang="en-US" b="1" dirty="0" err="1">
                <a:latin typeface="+mn-lt"/>
                <a:ea typeface="Adobe Kaiti Std R" pitchFamily="18" charset="-128"/>
              </a:rPr>
              <a:t>Medius</a:t>
            </a:r>
            <a:r>
              <a:rPr lang="en-US" b="1" dirty="0">
                <a:latin typeface="+mn-lt"/>
                <a:ea typeface="Adobe Kaiti Std R" pitchFamily="18" charset="-128"/>
              </a:rPr>
              <a:t> Strengthening Exercises</a:t>
            </a:r>
          </a:p>
          <a:p>
            <a:pPr algn="ctr"/>
            <a:r>
              <a:rPr lang="en-US" b="1" dirty="0">
                <a:latin typeface="+mn-lt"/>
                <a:ea typeface="Adobe Kaiti Std R" pitchFamily="18" charset="-128"/>
              </a:rPr>
              <a:t>Clam Shell Series</a:t>
            </a:r>
          </a:p>
        </p:txBody>
      </p:sp>
      <p:pic>
        <p:nvPicPr>
          <p:cNvPr id="23556" name="Picture 7" descr="https://lh5.googleusercontent.com/-5hVcEgIM8Qo/UUibIpYmfdI/AAAAAAAAACY/IoI5Rg1eFOQ/s848/IMG_5166.JPG"/>
          <p:cNvPicPr>
            <a:picLocks noChangeAspect="1" noChangeArrowheads="1"/>
          </p:cNvPicPr>
          <p:nvPr/>
        </p:nvPicPr>
        <p:blipFill>
          <a:blip r:embed="rId2" cstate="print"/>
          <a:srcRect/>
          <a:stretch>
            <a:fillRect/>
          </a:stretch>
        </p:blipFill>
        <p:spPr bwMode="auto">
          <a:xfrm>
            <a:off x="914400" y="2362200"/>
            <a:ext cx="1625600" cy="1219200"/>
          </a:xfrm>
          <a:prstGeom prst="rect">
            <a:avLst/>
          </a:prstGeom>
          <a:noFill/>
          <a:ln w="9525">
            <a:noFill/>
            <a:miter lim="800000"/>
            <a:headEnd/>
            <a:tailEnd/>
          </a:ln>
        </p:spPr>
      </p:pic>
      <p:pic>
        <p:nvPicPr>
          <p:cNvPr id="23557" name="Picture 8"/>
          <p:cNvPicPr>
            <a:picLocks noChangeAspect="1" noChangeArrowheads="1"/>
          </p:cNvPicPr>
          <p:nvPr/>
        </p:nvPicPr>
        <p:blipFill>
          <a:blip r:embed="rId3" cstate="print"/>
          <a:srcRect/>
          <a:stretch>
            <a:fillRect/>
          </a:stretch>
        </p:blipFill>
        <p:spPr bwMode="auto">
          <a:xfrm>
            <a:off x="914400" y="3733800"/>
            <a:ext cx="1625600" cy="1219200"/>
          </a:xfrm>
          <a:prstGeom prst="rect">
            <a:avLst/>
          </a:prstGeom>
          <a:noFill/>
          <a:ln w="9525">
            <a:noFill/>
            <a:miter lim="800000"/>
            <a:headEnd/>
            <a:tailEnd/>
          </a:ln>
        </p:spPr>
      </p:pic>
      <p:pic>
        <p:nvPicPr>
          <p:cNvPr id="23558" name="Picture 9"/>
          <p:cNvPicPr>
            <a:picLocks noChangeAspect="1" noChangeArrowheads="1"/>
          </p:cNvPicPr>
          <p:nvPr/>
        </p:nvPicPr>
        <p:blipFill>
          <a:blip r:embed="rId4" cstate="print"/>
          <a:srcRect/>
          <a:stretch>
            <a:fillRect/>
          </a:stretch>
        </p:blipFill>
        <p:spPr bwMode="auto">
          <a:xfrm>
            <a:off x="2667000" y="3733800"/>
            <a:ext cx="1600200" cy="1200150"/>
          </a:xfrm>
          <a:prstGeom prst="rect">
            <a:avLst/>
          </a:prstGeom>
          <a:noFill/>
          <a:ln w="9525">
            <a:noFill/>
            <a:miter lim="800000"/>
            <a:headEnd/>
            <a:tailEnd/>
          </a:ln>
        </p:spPr>
      </p:pic>
      <p:pic>
        <p:nvPicPr>
          <p:cNvPr id="23559" name="Picture 10"/>
          <p:cNvPicPr>
            <a:picLocks noChangeAspect="1" noChangeArrowheads="1"/>
          </p:cNvPicPr>
          <p:nvPr/>
        </p:nvPicPr>
        <p:blipFill>
          <a:blip r:embed="rId5" cstate="print"/>
          <a:srcRect/>
          <a:stretch>
            <a:fillRect/>
          </a:stretch>
        </p:blipFill>
        <p:spPr bwMode="auto">
          <a:xfrm>
            <a:off x="4572000" y="2362200"/>
            <a:ext cx="1625600" cy="1219200"/>
          </a:xfrm>
          <a:prstGeom prst="rect">
            <a:avLst/>
          </a:prstGeom>
          <a:noFill/>
          <a:ln w="9525">
            <a:noFill/>
            <a:miter lim="800000"/>
            <a:headEnd/>
            <a:tailEnd/>
          </a:ln>
        </p:spPr>
      </p:pic>
      <p:pic>
        <p:nvPicPr>
          <p:cNvPr id="23560" name="Picture 12" descr="https://lh6.googleusercontent.com/-6NsaUPDQwZU/UUicKbiwwLI/AAAAAAAAACg/QzonkRQ6Kx8/s848/IMG_5170.JPG"/>
          <p:cNvPicPr>
            <a:picLocks noChangeAspect="1" noChangeArrowheads="1"/>
          </p:cNvPicPr>
          <p:nvPr/>
        </p:nvPicPr>
        <p:blipFill>
          <a:blip r:embed="rId6" cstate="print"/>
          <a:srcRect/>
          <a:stretch>
            <a:fillRect/>
          </a:stretch>
        </p:blipFill>
        <p:spPr bwMode="auto">
          <a:xfrm>
            <a:off x="4572000" y="3733800"/>
            <a:ext cx="1625600" cy="1219200"/>
          </a:xfrm>
          <a:prstGeom prst="rect">
            <a:avLst/>
          </a:prstGeom>
          <a:noFill/>
          <a:ln w="9525">
            <a:noFill/>
            <a:miter lim="800000"/>
            <a:headEnd/>
            <a:tailEnd/>
          </a:ln>
        </p:spPr>
      </p:pic>
      <p:pic>
        <p:nvPicPr>
          <p:cNvPr id="23561" name="Picture 7" descr="https://lh5.googleusercontent.com/-5hVcEgIM8Qo/UUibIpYmfdI/AAAAAAAAACY/IoI5Rg1eFOQ/s848/IMG_5166.JPG"/>
          <p:cNvPicPr>
            <a:picLocks noChangeAspect="1" noChangeArrowheads="1"/>
          </p:cNvPicPr>
          <p:nvPr/>
        </p:nvPicPr>
        <p:blipFill>
          <a:blip r:embed="rId2" cstate="print"/>
          <a:srcRect/>
          <a:stretch>
            <a:fillRect/>
          </a:stretch>
        </p:blipFill>
        <p:spPr bwMode="auto">
          <a:xfrm>
            <a:off x="2667000" y="2362200"/>
            <a:ext cx="1625600" cy="1219200"/>
          </a:xfrm>
          <a:prstGeom prst="rect">
            <a:avLst/>
          </a:prstGeom>
          <a:noFill/>
          <a:ln w="9525">
            <a:noFill/>
            <a:miter lim="800000"/>
            <a:headEnd/>
            <a:tailEnd/>
          </a:ln>
        </p:spPr>
      </p:pic>
      <p:pic>
        <p:nvPicPr>
          <p:cNvPr id="23562" name="Picture 10"/>
          <p:cNvPicPr>
            <a:picLocks noChangeAspect="1" noChangeArrowheads="1"/>
          </p:cNvPicPr>
          <p:nvPr/>
        </p:nvPicPr>
        <p:blipFill>
          <a:blip r:embed="rId5" cstate="print"/>
          <a:srcRect/>
          <a:stretch>
            <a:fillRect/>
          </a:stretch>
        </p:blipFill>
        <p:spPr bwMode="auto">
          <a:xfrm>
            <a:off x="6324600" y="2362200"/>
            <a:ext cx="1625600" cy="1219200"/>
          </a:xfrm>
          <a:prstGeom prst="rect">
            <a:avLst/>
          </a:prstGeom>
          <a:noFill/>
          <a:ln w="9525">
            <a:noFill/>
            <a:miter lim="800000"/>
            <a:headEnd/>
            <a:tailEnd/>
          </a:ln>
        </p:spPr>
      </p:pic>
      <p:pic>
        <p:nvPicPr>
          <p:cNvPr id="23563" name="Picture 12" descr="https://lh6.googleusercontent.com/-6NsaUPDQwZU/UUicKbiwwLI/AAAAAAAAACg/QzonkRQ6Kx8/s848/IMG_5170.JPG"/>
          <p:cNvPicPr>
            <a:picLocks noChangeAspect="1" noChangeArrowheads="1"/>
          </p:cNvPicPr>
          <p:nvPr/>
        </p:nvPicPr>
        <p:blipFill>
          <a:blip r:embed="rId6" cstate="print"/>
          <a:srcRect/>
          <a:stretch>
            <a:fillRect/>
          </a:stretch>
        </p:blipFill>
        <p:spPr bwMode="auto">
          <a:xfrm>
            <a:off x="6324600" y="3733800"/>
            <a:ext cx="1625600" cy="1219200"/>
          </a:xfrm>
          <a:prstGeom prst="rect">
            <a:avLst/>
          </a:prstGeom>
          <a:noFill/>
          <a:ln w="9525">
            <a:noFill/>
            <a:miter lim="800000"/>
            <a:headEnd/>
            <a:tailEnd/>
          </a:ln>
        </p:spPr>
      </p:pic>
      <p:pic>
        <p:nvPicPr>
          <p:cNvPr id="23564" name="Picture 14" descr="https://lh3.googleusercontent.com/-P7ircLzLRl0/UUicviz0QzI/AAAAAAAAACo/4mhXEFDs8m4/s848/IMG_5171.JPG"/>
          <p:cNvPicPr>
            <a:picLocks noChangeAspect="1" noChangeArrowheads="1"/>
          </p:cNvPicPr>
          <p:nvPr/>
        </p:nvPicPr>
        <p:blipFill>
          <a:blip r:embed="rId7" cstate="print"/>
          <a:srcRect/>
          <a:stretch>
            <a:fillRect/>
          </a:stretch>
        </p:blipFill>
        <p:spPr bwMode="auto">
          <a:xfrm>
            <a:off x="6324600" y="5105400"/>
            <a:ext cx="1625600" cy="1219200"/>
          </a:xfrm>
          <a:prstGeom prst="rect">
            <a:avLst/>
          </a:prstGeom>
          <a:noFill/>
          <a:ln w="9525">
            <a:noFill/>
            <a:miter lim="800000"/>
            <a:headEnd/>
            <a:tailEnd/>
          </a:ln>
        </p:spPr>
      </p:pic>
      <p:sp>
        <p:nvSpPr>
          <p:cNvPr id="15" name="Down Arrow 14"/>
          <p:cNvSpPr/>
          <p:nvPr/>
        </p:nvSpPr>
        <p:spPr>
          <a:xfrm>
            <a:off x="1676400" y="3505200"/>
            <a:ext cx="3048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3352800" y="3505200"/>
            <a:ext cx="3048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7010400" y="4876800"/>
            <a:ext cx="3048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5257800" y="3505200"/>
            <a:ext cx="3048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a:off x="7010400" y="3505200"/>
            <a:ext cx="304800" cy="381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l.yimg.com/bt/api/res/1.2/pA3Uur0DuARPqffmbJiuDg--/YXBwaWQ9eW5ld3M7cT04NTt3PTMxMA--/http://media.zenfs.com/en-US/blogs/partner/470_2499350.jpg"/>
          <p:cNvPicPr>
            <a:picLocks noChangeAspect="1" noChangeArrowheads="1"/>
          </p:cNvPicPr>
          <p:nvPr/>
        </p:nvPicPr>
        <p:blipFill>
          <a:blip r:embed="rId2" cstate="print"/>
          <a:srcRect/>
          <a:stretch>
            <a:fillRect/>
          </a:stretch>
        </p:blipFill>
        <p:spPr bwMode="auto">
          <a:xfrm>
            <a:off x="2362200" y="1981200"/>
            <a:ext cx="3810000" cy="3810000"/>
          </a:xfrm>
          <a:prstGeom prst="rect">
            <a:avLst/>
          </a:prstGeom>
          <a:noFill/>
          <a:ln w="9525">
            <a:noFill/>
            <a:miter lim="800000"/>
            <a:headEnd/>
            <a:tailEnd/>
          </a:ln>
        </p:spPr>
      </p:pic>
      <p:sp>
        <p:nvSpPr>
          <p:cNvPr id="24579" name="Rectangle 2"/>
          <p:cNvSpPr>
            <a:spLocks noChangeArrowheads="1"/>
          </p:cNvSpPr>
          <p:nvPr/>
        </p:nvSpPr>
        <p:spPr bwMode="auto">
          <a:xfrm>
            <a:off x="2259299" y="1295400"/>
            <a:ext cx="3991990" cy="369332"/>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Gluteus </a:t>
            </a:r>
            <a:r>
              <a:rPr lang="en-US" b="1" dirty="0" err="1">
                <a:latin typeface="+mn-lt"/>
                <a:ea typeface="Adobe Kaiti Std R" pitchFamily="18" charset="-128"/>
              </a:rPr>
              <a:t>Medius</a:t>
            </a:r>
            <a:r>
              <a:rPr lang="en-US" b="1" dirty="0">
                <a:latin typeface="+mn-lt"/>
                <a:ea typeface="Adobe Kaiti Std R" pitchFamily="18" charset="-128"/>
              </a:rPr>
              <a:t> Strengthening Exercises</a:t>
            </a:r>
          </a:p>
        </p:txBody>
      </p:sp>
      <p:sp>
        <p:nvSpPr>
          <p:cNvPr id="24580"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2640299" y="990600"/>
            <a:ext cx="3991990" cy="646331"/>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Gluteus </a:t>
            </a:r>
            <a:r>
              <a:rPr lang="en-US" b="1" dirty="0" err="1">
                <a:latin typeface="+mn-lt"/>
                <a:ea typeface="Adobe Kaiti Std R" pitchFamily="18" charset="-128"/>
              </a:rPr>
              <a:t>Medius</a:t>
            </a:r>
            <a:r>
              <a:rPr lang="en-US" b="1" dirty="0">
                <a:latin typeface="+mn-lt"/>
                <a:ea typeface="Adobe Kaiti Std R" pitchFamily="18" charset="-128"/>
              </a:rPr>
              <a:t> Strengthening Exercises</a:t>
            </a:r>
          </a:p>
          <a:p>
            <a:pPr algn="ctr"/>
            <a:r>
              <a:rPr lang="en-US" b="1" dirty="0">
                <a:latin typeface="+mn-lt"/>
                <a:ea typeface="Adobe Kaiti Std R" pitchFamily="18" charset="-128"/>
              </a:rPr>
              <a:t>Lateral Walks</a:t>
            </a:r>
          </a:p>
        </p:txBody>
      </p:sp>
      <p:sp>
        <p:nvSpPr>
          <p:cNvPr id="25603"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pic>
        <p:nvPicPr>
          <p:cNvPr id="25604" name="Picture 7" descr="https://lh5.googleusercontent.com/-O_VDIGEH_hg/UUieLEVcxeI/AAAAAAAAADA/oEvmNiQIqYU/s848/IMG_5174.JPG"/>
          <p:cNvPicPr>
            <a:picLocks noChangeAspect="1" noChangeArrowheads="1"/>
          </p:cNvPicPr>
          <p:nvPr/>
        </p:nvPicPr>
        <p:blipFill>
          <a:blip r:embed="rId2" cstate="print"/>
          <a:srcRect/>
          <a:stretch>
            <a:fillRect/>
          </a:stretch>
        </p:blipFill>
        <p:spPr bwMode="auto">
          <a:xfrm>
            <a:off x="1600200" y="1752600"/>
            <a:ext cx="2971800" cy="2228850"/>
          </a:xfrm>
          <a:prstGeom prst="rect">
            <a:avLst/>
          </a:prstGeom>
          <a:noFill/>
          <a:ln w="9525">
            <a:noFill/>
            <a:miter lim="800000"/>
            <a:headEnd/>
            <a:tailEnd/>
          </a:ln>
        </p:spPr>
      </p:pic>
      <p:pic>
        <p:nvPicPr>
          <p:cNvPr id="25605" name="Picture 9" descr="https://lh5.googleusercontent.com/-9b1zTKt9B80/UUieUlJaVNI/AAAAAAAAADI/xqDSFng0YQk/s848/IMG_5175.JPG"/>
          <p:cNvPicPr>
            <a:picLocks noChangeAspect="1" noChangeArrowheads="1"/>
          </p:cNvPicPr>
          <p:nvPr/>
        </p:nvPicPr>
        <p:blipFill>
          <a:blip r:embed="rId3" cstate="print"/>
          <a:srcRect/>
          <a:stretch>
            <a:fillRect/>
          </a:stretch>
        </p:blipFill>
        <p:spPr bwMode="auto">
          <a:xfrm>
            <a:off x="4800600" y="1752600"/>
            <a:ext cx="2971800" cy="2228850"/>
          </a:xfrm>
          <a:prstGeom prst="rect">
            <a:avLst/>
          </a:prstGeom>
          <a:noFill/>
          <a:ln w="9525">
            <a:noFill/>
            <a:miter lim="800000"/>
            <a:headEnd/>
            <a:tailEnd/>
          </a:ln>
        </p:spPr>
      </p:pic>
      <p:pic>
        <p:nvPicPr>
          <p:cNvPr id="25606" name="Picture 11" descr="https://lh4.googleusercontent.com/-wJVTnMDKzmk/UUieiTUSUHI/AAAAAAAAADM/a52Hm3xbong/s848/IMG_5176.JPG"/>
          <p:cNvPicPr>
            <a:picLocks noChangeAspect="1" noChangeArrowheads="1"/>
          </p:cNvPicPr>
          <p:nvPr/>
        </p:nvPicPr>
        <p:blipFill>
          <a:blip r:embed="rId4" cstate="print"/>
          <a:srcRect/>
          <a:stretch>
            <a:fillRect/>
          </a:stretch>
        </p:blipFill>
        <p:spPr bwMode="auto">
          <a:xfrm>
            <a:off x="1524000" y="4191000"/>
            <a:ext cx="3048000" cy="2286000"/>
          </a:xfrm>
          <a:prstGeom prst="rect">
            <a:avLst/>
          </a:prstGeom>
          <a:noFill/>
          <a:ln w="9525">
            <a:noFill/>
            <a:miter lim="800000"/>
            <a:headEnd/>
            <a:tailEnd/>
          </a:ln>
        </p:spPr>
      </p:pic>
      <p:pic>
        <p:nvPicPr>
          <p:cNvPr id="25607" name="Picture 13" descr="https://lh5.googleusercontent.com/-7OCJZpGlbkM/UUieor_mX_I/AAAAAAAAADU/kB0Tw-mQfuI/s848/IMG_5177.JPG"/>
          <p:cNvPicPr>
            <a:picLocks noChangeAspect="1" noChangeArrowheads="1"/>
          </p:cNvPicPr>
          <p:nvPr/>
        </p:nvPicPr>
        <p:blipFill>
          <a:blip r:embed="rId5" cstate="print"/>
          <a:srcRect/>
          <a:stretch>
            <a:fillRect/>
          </a:stretch>
        </p:blipFill>
        <p:spPr bwMode="auto">
          <a:xfrm>
            <a:off x="4800600" y="4191000"/>
            <a:ext cx="2971800" cy="2228850"/>
          </a:xfrm>
          <a:prstGeom prst="rect">
            <a:avLst/>
          </a:prstGeom>
          <a:noFill/>
          <a:ln w="9525">
            <a:noFill/>
            <a:miter lim="800000"/>
            <a:headEnd/>
            <a:tailEnd/>
          </a:ln>
        </p:spPr>
      </p:pic>
      <p:sp>
        <p:nvSpPr>
          <p:cNvPr id="10" name="Right Arrow 9"/>
          <p:cNvSpPr/>
          <p:nvPr/>
        </p:nvSpPr>
        <p:spPr>
          <a:xfrm>
            <a:off x="4419600" y="2667000"/>
            <a:ext cx="5334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343400" y="5105400"/>
            <a:ext cx="5334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lh4.googleusercontent.com/-AQCIxSR0L8E/UUiew53ZvbI/AAAAAAAAADg/y-z8ilznI8M/s636/IMG_5178.JPG"/>
          <p:cNvPicPr>
            <a:picLocks noChangeAspect="1" noChangeArrowheads="1"/>
          </p:cNvPicPr>
          <p:nvPr/>
        </p:nvPicPr>
        <p:blipFill>
          <a:blip r:embed="rId2" cstate="print"/>
          <a:srcRect/>
          <a:stretch>
            <a:fillRect/>
          </a:stretch>
        </p:blipFill>
        <p:spPr bwMode="auto">
          <a:xfrm>
            <a:off x="762000" y="1828800"/>
            <a:ext cx="2400300" cy="3200400"/>
          </a:xfrm>
          <a:prstGeom prst="rect">
            <a:avLst/>
          </a:prstGeom>
          <a:noFill/>
          <a:ln w="9525">
            <a:noFill/>
            <a:miter lim="800000"/>
            <a:headEnd/>
            <a:tailEnd/>
          </a:ln>
        </p:spPr>
      </p:pic>
      <p:pic>
        <p:nvPicPr>
          <p:cNvPr id="26627" name="Picture 4" descr="https://lh3.googleusercontent.com/-fcXpwrBwSDw/UUie4FTX5ZI/AAAAAAAAADk/90oeCGnNfr8/s636/IMG_5179.JPG"/>
          <p:cNvPicPr>
            <a:picLocks noChangeAspect="1" noChangeArrowheads="1"/>
          </p:cNvPicPr>
          <p:nvPr/>
        </p:nvPicPr>
        <p:blipFill>
          <a:blip r:embed="rId3" cstate="print"/>
          <a:srcRect/>
          <a:stretch>
            <a:fillRect/>
          </a:stretch>
        </p:blipFill>
        <p:spPr bwMode="auto">
          <a:xfrm>
            <a:off x="3352800" y="1828800"/>
            <a:ext cx="2400300" cy="3200400"/>
          </a:xfrm>
          <a:prstGeom prst="rect">
            <a:avLst/>
          </a:prstGeom>
          <a:noFill/>
          <a:ln w="9525">
            <a:noFill/>
            <a:miter lim="800000"/>
            <a:headEnd/>
            <a:tailEnd/>
          </a:ln>
        </p:spPr>
      </p:pic>
      <p:pic>
        <p:nvPicPr>
          <p:cNvPr id="26628" name="Picture 6" descr="https://lh4.googleusercontent.com/-VCIgbeW4BOY/UUie-dNL7rI/AAAAAAAAADw/v0-yHJjZHHM/s636/IMG_5180.JPG"/>
          <p:cNvPicPr>
            <a:picLocks noChangeAspect="1" noChangeArrowheads="1"/>
          </p:cNvPicPr>
          <p:nvPr/>
        </p:nvPicPr>
        <p:blipFill>
          <a:blip r:embed="rId4" cstate="print"/>
          <a:srcRect/>
          <a:stretch>
            <a:fillRect/>
          </a:stretch>
        </p:blipFill>
        <p:spPr bwMode="auto">
          <a:xfrm>
            <a:off x="5867400" y="1828800"/>
            <a:ext cx="2400300" cy="3200400"/>
          </a:xfrm>
          <a:prstGeom prst="rect">
            <a:avLst/>
          </a:prstGeom>
          <a:noFill/>
          <a:ln w="9525">
            <a:noFill/>
            <a:miter lim="800000"/>
            <a:headEnd/>
            <a:tailEnd/>
          </a:ln>
        </p:spPr>
      </p:pic>
      <p:sp>
        <p:nvSpPr>
          <p:cNvPr id="26629" name="Rectangle 1"/>
          <p:cNvSpPr>
            <a:spLocks noChangeArrowheads="1"/>
          </p:cNvSpPr>
          <p:nvPr/>
        </p:nvSpPr>
        <p:spPr bwMode="auto">
          <a:xfrm>
            <a:off x="3760536" y="1295400"/>
            <a:ext cx="1621341" cy="369332"/>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Monster Walks</a:t>
            </a:r>
          </a:p>
        </p:txBody>
      </p:sp>
      <p:sp>
        <p:nvSpPr>
          <p:cNvPr id="26630"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sp>
        <p:nvSpPr>
          <p:cNvPr id="7" name="Right Arrow 6"/>
          <p:cNvSpPr/>
          <p:nvPr/>
        </p:nvSpPr>
        <p:spPr>
          <a:xfrm>
            <a:off x="2971800" y="3200400"/>
            <a:ext cx="5334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5562600" y="3200400"/>
            <a:ext cx="5334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973403" y="1295400"/>
            <a:ext cx="3227357" cy="646331"/>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Gluteus Strengthening Exercises</a:t>
            </a:r>
          </a:p>
          <a:p>
            <a:pPr algn="ctr"/>
            <a:r>
              <a:rPr lang="en-US" b="1" dirty="0">
                <a:latin typeface="+mn-lt"/>
                <a:ea typeface="Adobe Kaiti Std R" pitchFamily="18" charset="-128"/>
              </a:rPr>
              <a:t>Wall Drills</a:t>
            </a:r>
          </a:p>
        </p:txBody>
      </p:sp>
      <p:sp>
        <p:nvSpPr>
          <p:cNvPr id="27651"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a:solidFill>
                  <a:srgbClr val="C00000"/>
                </a:solidFill>
                <a:latin typeface="Adobe Kaiti Std R" pitchFamily="18" charset="-128"/>
                <a:ea typeface="Adobe Kaiti Std R" pitchFamily="18" charset="-128"/>
              </a:rPr>
              <a:t>PFPS and ITBS Treatments</a:t>
            </a:r>
          </a:p>
        </p:txBody>
      </p:sp>
      <p:pic>
        <p:nvPicPr>
          <p:cNvPr id="27652" name="Picture 7" descr="https://lh4.googleusercontent.com/-HTJIYTan-II/UUidn8AtjKI/AAAAAAAAACw/h8bz1z3RDkE/s636/IMG_5172.JPG"/>
          <p:cNvPicPr>
            <a:picLocks noChangeAspect="1" noChangeArrowheads="1"/>
          </p:cNvPicPr>
          <p:nvPr/>
        </p:nvPicPr>
        <p:blipFill>
          <a:blip r:embed="rId2" cstate="print"/>
          <a:srcRect/>
          <a:stretch>
            <a:fillRect/>
          </a:stretch>
        </p:blipFill>
        <p:spPr bwMode="auto">
          <a:xfrm>
            <a:off x="1524000" y="2057400"/>
            <a:ext cx="2667000" cy="3556000"/>
          </a:xfrm>
          <a:prstGeom prst="rect">
            <a:avLst/>
          </a:prstGeom>
          <a:noFill/>
          <a:ln w="9525">
            <a:noFill/>
            <a:miter lim="800000"/>
            <a:headEnd/>
            <a:tailEnd/>
          </a:ln>
        </p:spPr>
      </p:pic>
      <p:pic>
        <p:nvPicPr>
          <p:cNvPr id="27653" name="Picture 9" descr="https://lh3.googleusercontent.com/-vHTJ2CNnTL8/UUidsykArUI/AAAAAAAAAC4/_p7Qji_ibl4/s636/IMG_5173.JPG"/>
          <p:cNvPicPr>
            <a:picLocks noChangeAspect="1" noChangeArrowheads="1"/>
          </p:cNvPicPr>
          <p:nvPr/>
        </p:nvPicPr>
        <p:blipFill>
          <a:blip r:embed="rId3" cstate="print"/>
          <a:srcRect/>
          <a:stretch>
            <a:fillRect/>
          </a:stretch>
        </p:blipFill>
        <p:spPr bwMode="auto">
          <a:xfrm>
            <a:off x="5105400" y="2057400"/>
            <a:ext cx="2667000" cy="3556000"/>
          </a:xfrm>
          <a:prstGeom prst="rect">
            <a:avLst/>
          </a:prstGeom>
          <a:noFill/>
          <a:ln w="9525">
            <a:noFill/>
            <a:miter lim="800000"/>
            <a:headEnd/>
            <a:tailEnd/>
          </a:ln>
        </p:spPr>
      </p:pic>
      <p:sp>
        <p:nvSpPr>
          <p:cNvPr id="8" name="Right Arrow 7"/>
          <p:cNvSpPr/>
          <p:nvPr/>
        </p:nvSpPr>
        <p:spPr>
          <a:xfrm>
            <a:off x="4114800" y="3352800"/>
            <a:ext cx="1230313" cy="6461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lh6.googleusercontent.com/-TfKCTHKTJio/UUifdgGwWyI/AAAAAAAAAEI/kUYAJAqjElw/s636/IMG_5183.JPG"/>
          <p:cNvPicPr>
            <a:picLocks noChangeAspect="1" noChangeArrowheads="1"/>
          </p:cNvPicPr>
          <p:nvPr/>
        </p:nvPicPr>
        <p:blipFill>
          <a:blip r:embed="rId2" cstate="print"/>
          <a:srcRect/>
          <a:stretch>
            <a:fillRect/>
          </a:stretch>
        </p:blipFill>
        <p:spPr bwMode="auto">
          <a:xfrm>
            <a:off x="2286000" y="1066800"/>
            <a:ext cx="2057400" cy="2743200"/>
          </a:xfrm>
          <a:prstGeom prst="rect">
            <a:avLst/>
          </a:prstGeom>
          <a:noFill/>
          <a:ln w="9525">
            <a:noFill/>
            <a:miter lim="800000"/>
            <a:headEnd/>
            <a:tailEnd/>
          </a:ln>
        </p:spPr>
      </p:pic>
      <p:pic>
        <p:nvPicPr>
          <p:cNvPr id="28675" name="Picture 4" descr="https://lh3.googleusercontent.com/-LGhP64rqkCY/UUifhlFVXMI/AAAAAAAAAEQ/0TTLJOddrIA/s636/IMG_5184.JPG"/>
          <p:cNvPicPr>
            <a:picLocks noChangeAspect="1" noChangeArrowheads="1"/>
          </p:cNvPicPr>
          <p:nvPr/>
        </p:nvPicPr>
        <p:blipFill>
          <a:blip r:embed="rId3" cstate="print"/>
          <a:srcRect/>
          <a:stretch>
            <a:fillRect/>
          </a:stretch>
        </p:blipFill>
        <p:spPr bwMode="auto">
          <a:xfrm>
            <a:off x="4648200" y="1066800"/>
            <a:ext cx="2057400" cy="2743200"/>
          </a:xfrm>
          <a:prstGeom prst="rect">
            <a:avLst/>
          </a:prstGeom>
          <a:noFill/>
          <a:ln w="9525">
            <a:noFill/>
            <a:miter lim="800000"/>
            <a:headEnd/>
            <a:tailEnd/>
          </a:ln>
        </p:spPr>
      </p:pic>
      <p:pic>
        <p:nvPicPr>
          <p:cNvPr id="28676" name="Picture 2" descr="http://fitnessandfeta.files.wordpress.com/2012/06/bridge-with-band.jpg?w=300&amp;h=224"/>
          <p:cNvPicPr>
            <a:picLocks noChangeAspect="1" noChangeArrowheads="1"/>
          </p:cNvPicPr>
          <p:nvPr/>
        </p:nvPicPr>
        <p:blipFill>
          <a:blip r:embed="rId4" cstate="print"/>
          <a:srcRect/>
          <a:stretch>
            <a:fillRect/>
          </a:stretch>
        </p:blipFill>
        <p:spPr bwMode="auto">
          <a:xfrm>
            <a:off x="3048000" y="4419600"/>
            <a:ext cx="2895600" cy="2171700"/>
          </a:xfrm>
          <a:prstGeom prst="rect">
            <a:avLst/>
          </a:prstGeom>
          <a:noFill/>
          <a:ln w="9525">
            <a:noFill/>
            <a:miter lim="800000"/>
            <a:headEnd/>
            <a:tailEnd/>
          </a:ln>
        </p:spPr>
      </p:pic>
      <p:sp>
        <p:nvSpPr>
          <p:cNvPr id="5" name="Right Arrow 4"/>
          <p:cNvSpPr/>
          <p:nvPr/>
        </p:nvSpPr>
        <p:spPr>
          <a:xfrm>
            <a:off x="4038600" y="2133600"/>
            <a:ext cx="914400" cy="533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2"/>
          <p:cNvSpPr txBox="1">
            <a:spLocks noChangeArrowheads="1"/>
          </p:cNvSpPr>
          <p:nvPr/>
        </p:nvSpPr>
        <p:spPr bwMode="auto">
          <a:xfrm>
            <a:off x="2971800" y="228600"/>
            <a:ext cx="5486400" cy="369888"/>
          </a:xfrm>
          <a:prstGeom prst="rect">
            <a:avLst/>
          </a:prstGeom>
          <a:noFill/>
          <a:ln w="9525">
            <a:noFill/>
            <a:miter lim="800000"/>
            <a:headEnd/>
            <a:tailEnd/>
          </a:ln>
        </p:spPr>
        <p:txBody>
          <a:bodyPr>
            <a:spAutoFit/>
          </a:bodyPr>
          <a:lstStyle/>
          <a:p>
            <a:pPr algn="r"/>
            <a:r>
              <a:rPr lang="en-US" b="1" dirty="0">
                <a:solidFill>
                  <a:srgbClr val="C00000"/>
                </a:solidFill>
                <a:latin typeface="Adobe Kaiti Std R" pitchFamily="18" charset="-128"/>
                <a:ea typeface="Adobe Kaiti Std R" pitchFamily="18" charset="-128"/>
              </a:rPr>
              <a:t>PFPS and ITBS Treatments</a:t>
            </a:r>
          </a:p>
        </p:txBody>
      </p:sp>
      <p:sp>
        <p:nvSpPr>
          <p:cNvPr id="28679" name="Rectangle 1"/>
          <p:cNvSpPr>
            <a:spLocks noChangeArrowheads="1"/>
          </p:cNvSpPr>
          <p:nvPr/>
        </p:nvSpPr>
        <p:spPr bwMode="auto">
          <a:xfrm>
            <a:off x="4017917" y="3962400"/>
            <a:ext cx="889090" cy="369332"/>
          </a:xfrm>
          <a:prstGeom prst="rect">
            <a:avLst/>
          </a:prstGeom>
          <a:noFill/>
          <a:ln w="9525">
            <a:noFill/>
            <a:miter lim="800000"/>
            <a:headEnd/>
            <a:tailEnd/>
          </a:ln>
        </p:spPr>
        <p:txBody>
          <a:bodyPr wrap="none">
            <a:spAutoFit/>
          </a:bodyPr>
          <a:lstStyle/>
          <a:p>
            <a:pPr algn="ctr"/>
            <a:r>
              <a:rPr lang="en-US" b="1" dirty="0">
                <a:latin typeface="+mn-lt"/>
                <a:ea typeface="Adobe Kaiti Std R" pitchFamily="18" charset="-128"/>
              </a:rPr>
              <a:t>Bridges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4038600" y="228600"/>
            <a:ext cx="4419600" cy="381000"/>
          </a:xfrm>
          <a:prstGeom prst="rect">
            <a:avLst/>
          </a:prstGeom>
          <a:noFill/>
          <a:ln w="9525">
            <a:noFill/>
            <a:miter lim="800000"/>
            <a:headEnd/>
            <a:tailEnd/>
          </a:ln>
        </p:spPr>
        <p:txBody>
          <a:bodyPr>
            <a:spAutoFit/>
          </a:bodyPr>
          <a:lstStyle/>
          <a:p>
            <a:pPr algn="r"/>
            <a:r>
              <a:rPr lang="en-US" dirty="0">
                <a:solidFill>
                  <a:srgbClr val="C00000"/>
                </a:solidFill>
                <a:latin typeface="Impact" pitchFamily="34" charset="0"/>
                <a:ea typeface="Adobe Kaiti Std R" pitchFamily="18" charset="-128"/>
              </a:rPr>
              <a:t>Stress Fracture</a:t>
            </a:r>
          </a:p>
        </p:txBody>
      </p:sp>
      <p:pic>
        <p:nvPicPr>
          <p:cNvPr id="49155" name="Picture 4" descr="http://www.musculoskeletalnetwork.com/image/image_gallery?img_id=1745600&amp;t=1291654078395"/>
          <p:cNvPicPr>
            <a:picLocks noChangeAspect="1" noChangeArrowheads="1"/>
          </p:cNvPicPr>
          <p:nvPr/>
        </p:nvPicPr>
        <p:blipFill>
          <a:blip r:embed="rId3" cstate="print"/>
          <a:srcRect/>
          <a:stretch>
            <a:fillRect/>
          </a:stretch>
        </p:blipFill>
        <p:spPr bwMode="auto">
          <a:xfrm>
            <a:off x="4572000" y="1219200"/>
            <a:ext cx="3654425" cy="4972050"/>
          </a:xfrm>
          <a:prstGeom prst="rect">
            <a:avLst/>
          </a:prstGeom>
          <a:noFill/>
          <a:ln w="9525">
            <a:noFill/>
            <a:miter lim="800000"/>
            <a:headEnd/>
            <a:tailEnd/>
          </a:ln>
        </p:spPr>
      </p:pic>
      <p:sp>
        <p:nvSpPr>
          <p:cNvPr id="49156" name="Rectangle 3"/>
          <p:cNvSpPr>
            <a:spLocks noChangeArrowheads="1"/>
          </p:cNvSpPr>
          <p:nvPr/>
        </p:nvSpPr>
        <p:spPr bwMode="auto">
          <a:xfrm>
            <a:off x="609600" y="1524000"/>
            <a:ext cx="4038600" cy="3600986"/>
          </a:xfrm>
          <a:prstGeom prst="rect">
            <a:avLst/>
          </a:prstGeom>
          <a:noFill/>
          <a:ln w="9525">
            <a:noFill/>
            <a:miter lim="800000"/>
            <a:headEnd/>
            <a:tailEnd/>
          </a:ln>
        </p:spPr>
        <p:txBody>
          <a:bodyPr>
            <a:spAutoFit/>
          </a:bodyPr>
          <a:lstStyle/>
          <a:p>
            <a:r>
              <a:rPr lang="en-US" sz="2400" dirty="0">
                <a:latin typeface="+mj-lt"/>
                <a:ea typeface="Adobe Kaiti Std R" pitchFamily="18" charset="-128"/>
              </a:rPr>
              <a:t>What is it? </a:t>
            </a:r>
          </a:p>
          <a:p>
            <a:pPr>
              <a:buFont typeface="Arial" charset="0"/>
              <a:buChar char="•"/>
            </a:pPr>
            <a:r>
              <a:rPr lang="en-US" sz="2000" dirty="0">
                <a:latin typeface="+mn-lt"/>
                <a:ea typeface="Adobe Kaiti Std R" pitchFamily="18" charset="-128"/>
              </a:rPr>
              <a:t>Cumulative strain on the bone</a:t>
            </a:r>
          </a:p>
          <a:p>
            <a:pPr>
              <a:buFont typeface="Arial" charset="0"/>
              <a:buChar char="•"/>
            </a:pPr>
            <a:r>
              <a:rPr lang="en-US" sz="2000" dirty="0">
                <a:latin typeface="+mn-lt"/>
                <a:ea typeface="Adobe Kaiti Std R" pitchFamily="18" charset="-128"/>
              </a:rPr>
              <a:t> Most commonly in the tibia (shin), metatarsals (foot), or </a:t>
            </a:r>
            <a:r>
              <a:rPr lang="en-US" sz="2000" dirty="0" err="1">
                <a:latin typeface="+mn-lt"/>
                <a:ea typeface="Adobe Kaiti Std R" pitchFamily="18" charset="-128"/>
              </a:rPr>
              <a:t>calcaneus</a:t>
            </a:r>
            <a:r>
              <a:rPr lang="en-US" sz="2000" dirty="0">
                <a:latin typeface="+mn-lt"/>
                <a:ea typeface="Adobe Kaiti Std R" pitchFamily="18" charset="-128"/>
              </a:rPr>
              <a:t> (heel)</a:t>
            </a:r>
          </a:p>
          <a:p>
            <a:pPr>
              <a:buFont typeface="Arial" charset="0"/>
              <a:buChar char="•"/>
            </a:pPr>
            <a:endParaRPr lang="en-US" sz="2000" dirty="0">
              <a:latin typeface="+mn-lt"/>
              <a:ea typeface="Adobe Kaiti Std R" pitchFamily="18" charset="-128"/>
            </a:endParaRPr>
          </a:p>
          <a:p>
            <a:r>
              <a:rPr lang="en-US" sz="2400" dirty="0">
                <a:latin typeface="+mj-lt"/>
                <a:ea typeface="Adobe Kaiti Std R" pitchFamily="18" charset="-128"/>
              </a:rPr>
              <a:t>Risk Factors:</a:t>
            </a:r>
          </a:p>
          <a:p>
            <a:pPr>
              <a:buFont typeface="Arial" charset="0"/>
              <a:buChar char="•"/>
            </a:pPr>
            <a:r>
              <a:rPr lang="en-US" sz="2000" dirty="0">
                <a:latin typeface="+mn-lt"/>
                <a:ea typeface="Adobe Kaiti Std R" pitchFamily="18" charset="-128"/>
              </a:rPr>
              <a:t> Overtraining</a:t>
            </a:r>
          </a:p>
          <a:p>
            <a:pPr>
              <a:buFont typeface="Arial" charset="0"/>
              <a:buChar char="•"/>
            </a:pPr>
            <a:r>
              <a:rPr lang="en-US" sz="2000" dirty="0">
                <a:latin typeface="+mn-lt"/>
                <a:ea typeface="Adobe Kaiti Std R" pitchFamily="18" charset="-128"/>
              </a:rPr>
              <a:t> More common in </a:t>
            </a:r>
            <a:r>
              <a:rPr lang="en-US" sz="2000" dirty="0" smtClean="0">
                <a:latin typeface="+mn-lt"/>
                <a:ea typeface="Adobe Kaiti Std R" pitchFamily="18" charset="-128"/>
              </a:rPr>
              <a:t>women</a:t>
            </a:r>
          </a:p>
          <a:p>
            <a:pPr lvl="1">
              <a:buFont typeface="Arial" charset="0"/>
              <a:buChar char="•"/>
            </a:pPr>
            <a:r>
              <a:rPr lang="en-US" sz="2000" dirty="0" smtClean="0">
                <a:latin typeface="+mn-lt"/>
                <a:ea typeface="Adobe Kaiti Std R" pitchFamily="18" charset="-128"/>
              </a:rPr>
              <a:t> Female Athlete Triad</a:t>
            </a:r>
            <a:endParaRPr lang="en-US" sz="2000" dirty="0">
              <a:latin typeface="+mn-lt"/>
              <a:ea typeface="Adobe Kaiti Std R" pitchFamily="18" charset="-128"/>
            </a:endParaRPr>
          </a:p>
          <a:p>
            <a:pPr>
              <a:buFont typeface="Arial" charset="0"/>
              <a:buChar char="•"/>
            </a:pPr>
            <a:r>
              <a:rPr lang="en-US" sz="2000" dirty="0">
                <a:latin typeface="+mn-lt"/>
                <a:ea typeface="Adobe Kaiti Std R" pitchFamily="18" charset="-128"/>
              </a:rPr>
              <a:t> Runners with nutritional deficits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Objectives</a:t>
            </a:r>
            <a:endParaRPr lang="en-US" dirty="0">
              <a:solidFill>
                <a:srgbClr val="C00000"/>
              </a:solidFill>
              <a:latin typeface="Impact" pitchFamily="34" charset="0"/>
            </a:endParaRPr>
          </a:p>
        </p:txBody>
      </p:sp>
      <p:sp>
        <p:nvSpPr>
          <p:cNvPr id="4" name="Rectangle 3"/>
          <p:cNvSpPr/>
          <p:nvPr/>
        </p:nvSpPr>
        <p:spPr>
          <a:xfrm>
            <a:off x="838200" y="1752600"/>
            <a:ext cx="7162800" cy="1569660"/>
          </a:xfrm>
          <a:prstGeom prst="rect">
            <a:avLst/>
          </a:prstGeom>
        </p:spPr>
        <p:txBody>
          <a:bodyPr wrap="square">
            <a:spAutoFit/>
          </a:bodyPr>
          <a:lstStyle/>
          <a:p>
            <a:pPr>
              <a:buFont typeface="Arial" pitchFamily="34" charset="0"/>
              <a:buChar char="•"/>
            </a:pPr>
            <a:r>
              <a:rPr lang="en-US" sz="2400" dirty="0" smtClean="0">
                <a:latin typeface="+mn-lt"/>
                <a:ea typeface="Adobe Kaiti Std R"/>
              </a:rPr>
              <a:t>Review common injuries in </a:t>
            </a:r>
            <a:r>
              <a:rPr lang="en-US" sz="2400" dirty="0" smtClean="0">
                <a:latin typeface="+mn-lt"/>
                <a:ea typeface="Adobe Kaiti Std R"/>
              </a:rPr>
              <a:t>runners</a:t>
            </a:r>
            <a:endParaRPr lang="en-US" sz="2400" dirty="0" smtClean="0">
              <a:latin typeface="+mn-lt"/>
              <a:ea typeface="Adobe Kaiti Std R"/>
            </a:endParaRPr>
          </a:p>
          <a:p>
            <a:pPr>
              <a:buFont typeface="Arial" pitchFamily="34" charset="0"/>
              <a:buChar char="•"/>
            </a:pPr>
            <a:r>
              <a:rPr lang="en-US" sz="2400" dirty="0" smtClean="0">
                <a:latin typeface="+mn-lt"/>
                <a:ea typeface="Adobe Kaiti Std R"/>
              </a:rPr>
              <a:t>Discuss treatment strategies</a:t>
            </a:r>
          </a:p>
          <a:p>
            <a:pPr>
              <a:buFont typeface="Arial" pitchFamily="34" charset="0"/>
              <a:buChar char="•"/>
            </a:pPr>
            <a:r>
              <a:rPr lang="en-US" sz="2400" dirty="0" smtClean="0">
                <a:latin typeface="+mn-lt"/>
                <a:ea typeface="Adobe Kaiti Std R"/>
              </a:rPr>
              <a:t>Return to sport activities for </a:t>
            </a:r>
            <a:r>
              <a:rPr lang="en-US" sz="2400" dirty="0" smtClean="0">
                <a:latin typeface="+mn-lt"/>
                <a:ea typeface="Adobe Kaiti Std R"/>
              </a:rPr>
              <a:t>runners</a:t>
            </a:r>
            <a:endParaRPr lang="en-US" sz="2400" dirty="0" smtClean="0">
              <a:latin typeface="+mn-lt"/>
              <a:ea typeface="Adobe Kaiti Std R"/>
            </a:endParaRPr>
          </a:p>
          <a:p>
            <a:pPr>
              <a:buFont typeface="Arial" pitchFamily="34" charset="0"/>
              <a:buChar char="•"/>
            </a:pPr>
            <a:r>
              <a:rPr lang="en-US" sz="2400" dirty="0" smtClean="0">
                <a:latin typeface="+mn-lt"/>
                <a:ea typeface="Adobe Kaiti Std R"/>
              </a:rPr>
              <a:t>Preventative exercise for </a:t>
            </a:r>
            <a:r>
              <a:rPr lang="en-US" sz="2400" dirty="0" smtClean="0">
                <a:latin typeface="+mn-lt"/>
                <a:ea typeface="Adobe Kaiti Std R"/>
              </a:rPr>
              <a:t>runners</a:t>
            </a:r>
            <a:endParaRPr lang="en-US" sz="2400" dirty="0" smtClean="0">
              <a:latin typeface="+mn-lt"/>
              <a:ea typeface="Adobe Kaiti Std 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4038600" y="228600"/>
            <a:ext cx="4419600" cy="381000"/>
          </a:xfrm>
          <a:prstGeom prst="rect">
            <a:avLst/>
          </a:prstGeom>
          <a:noFill/>
          <a:ln w="9525">
            <a:noFill/>
            <a:miter lim="800000"/>
            <a:headEnd/>
            <a:tailEnd/>
          </a:ln>
        </p:spPr>
        <p:txBody>
          <a:bodyPr>
            <a:spAutoFit/>
          </a:bodyPr>
          <a:lstStyle/>
          <a:p>
            <a:pPr algn="r"/>
            <a:r>
              <a:rPr lang="en-US" dirty="0">
                <a:solidFill>
                  <a:srgbClr val="C00000"/>
                </a:solidFill>
                <a:latin typeface="Impact" pitchFamily="34" charset="0"/>
                <a:ea typeface="Adobe Kaiti Std R" pitchFamily="18" charset="-128"/>
              </a:rPr>
              <a:t>Stress Fracture</a:t>
            </a:r>
          </a:p>
        </p:txBody>
      </p:sp>
      <p:sp>
        <p:nvSpPr>
          <p:cNvPr id="50179" name="Rectangle 2"/>
          <p:cNvSpPr>
            <a:spLocks noChangeArrowheads="1"/>
          </p:cNvSpPr>
          <p:nvPr/>
        </p:nvSpPr>
        <p:spPr bwMode="auto">
          <a:xfrm>
            <a:off x="762000" y="1676400"/>
            <a:ext cx="4419600" cy="3539430"/>
          </a:xfrm>
          <a:prstGeom prst="rect">
            <a:avLst/>
          </a:prstGeom>
          <a:noFill/>
          <a:ln w="9525">
            <a:noFill/>
            <a:miter lim="800000"/>
            <a:headEnd/>
            <a:tailEnd/>
          </a:ln>
        </p:spPr>
        <p:txBody>
          <a:bodyPr>
            <a:spAutoFit/>
          </a:bodyPr>
          <a:lstStyle/>
          <a:p>
            <a:r>
              <a:rPr lang="en-US" sz="2400" dirty="0">
                <a:latin typeface="+mn-lt"/>
                <a:ea typeface="Adobe Kaiti Std R" pitchFamily="18" charset="-128"/>
              </a:rPr>
              <a:t>Rehab Tips</a:t>
            </a:r>
          </a:p>
          <a:p>
            <a:pPr>
              <a:buFont typeface="Arial" charset="0"/>
              <a:buChar char="•"/>
            </a:pPr>
            <a:r>
              <a:rPr lang="en-US" sz="2000" dirty="0">
                <a:latin typeface="+mn-lt"/>
                <a:ea typeface="Adobe Kaiti Std R" pitchFamily="18" charset="-128"/>
              </a:rPr>
              <a:t> Do NOT run through a stress fracture</a:t>
            </a:r>
          </a:p>
          <a:p>
            <a:pPr>
              <a:buFont typeface="Arial" charset="0"/>
              <a:buChar char="•"/>
            </a:pPr>
            <a:r>
              <a:rPr lang="en-US" sz="2000" dirty="0">
                <a:latin typeface="+mn-lt"/>
                <a:ea typeface="Adobe Kaiti Std R" pitchFamily="18" charset="-128"/>
              </a:rPr>
              <a:t> Expect to not run for 8-16 weeks or as directed by your doctor</a:t>
            </a:r>
          </a:p>
          <a:p>
            <a:pPr>
              <a:buFont typeface="Arial" charset="0"/>
              <a:buChar char="•"/>
            </a:pPr>
            <a:r>
              <a:rPr lang="en-US" sz="2000" dirty="0" smtClean="0">
                <a:latin typeface="+mn-lt"/>
                <a:ea typeface="Adobe Kaiti Std R" pitchFamily="18" charset="-128"/>
              </a:rPr>
              <a:t>Strength </a:t>
            </a:r>
            <a:r>
              <a:rPr lang="en-US" sz="2000" dirty="0">
                <a:latin typeface="+mn-lt"/>
                <a:ea typeface="Adobe Kaiti Std R" pitchFamily="18" charset="-128"/>
              </a:rPr>
              <a:t>train to improve bone density health</a:t>
            </a:r>
          </a:p>
          <a:p>
            <a:pPr>
              <a:buFont typeface="Arial" charset="0"/>
              <a:buChar char="•"/>
            </a:pPr>
            <a:r>
              <a:rPr lang="en-US" sz="2000" dirty="0">
                <a:latin typeface="+mn-lt"/>
                <a:ea typeface="Adobe Kaiti Std R" pitchFamily="18" charset="-128"/>
              </a:rPr>
              <a:t> Eat a well balanced diet and plan to get enough calcium and vitamin D</a:t>
            </a:r>
          </a:p>
          <a:p>
            <a:pPr>
              <a:buFont typeface="Arial" charset="0"/>
              <a:buChar char="•"/>
            </a:pPr>
            <a:r>
              <a:rPr lang="en-US" sz="2000" dirty="0">
                <a:latin typeface="+mn-lt"/>
                <a:ea typeface="Adobe Kaiti Std R" pitchFamily="18" charset="-128"/>
              </a:rPr>
              <a:t> Consider shortening your stride if you have re-current stress fractures</a:t>
            </a:r>
          </a:p>
          <a:p>
            <a:pPr>
              <a:buFont typeface="Arial" charset="0"/>
              <a:buChar char="•"/>
            </a:pPr>
            <a:r>
              <a:rPr lang="en-US" sz="2000" dirty="0">
                <a:latin typeface="+mn-lt"/>
                <a:ea typeface="Adobe Kaiti Std R" pitchFamily="18" charset="-128"/>
              </a:rPr>
              <a:t> Alter-G treadmill or pool running</a:t>
            </a:r>
          </a:p>
        </p:txBody>
      </p:sp>
      <p:pic>
        <p:nvPicPr>
          <p:cNvPr id="50180" name="Picture 4" descr="http://www.physiquipeclinics.com/wp-content/uploads/2012/09/treadmills-m3002.jpg"/>
          <p:cNvPicPr>
            <a:picLocks noChangeAspect="1" noChangeArrowheads="1"/>
          </p:cNvPicPr>
          <p:nvPr/>
        </p:nvPicPr>
        <p:blipFill>
          <a:blip r:embed="rId3" cstate="print"/>
          <a:srcRect/>
          <a:stretch>
            <a:fillRect/>
          </a:stretch>
        </p:blipFill>
        <p:spPr bwMode="auto">
          <a:xfrm>
            <a:off x="5181600" y="1905000"/>
            <a:ext cx="3124200" cy="3051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0" y="228600"/>
            <a:ext cx="1183273" cy="369332"/>
          </a:xfrm>
          <a:prstGeom prst="rect">
            <a:avLst/>
          </a:prstGeom>
          <a:noFill/>
        </p:spPr>
        <p:txBody>
          <a:bodyPr wrap="none" rtlCol="0">
            <a:spAutoFit/>
          </a:bodyPr>
          <a:lstStyle/>
          <a:p>
            <a:r>
              <a:rPr lang="en-US" dirty="0" smtClean="0">
                <a:solidFill>
                  <a:srgbClr val="C00000"/>
                </a:solidFill>
                <a:latin typeface="Impact" pitchFamily="34" charset="0"/>
              </a:rPr>
              <a:t>Tendonitis</a:t>
            </a:r>
            <a:endParaRPr lang="en-US" dirty="0">
              <a:solidFill>
                <a:srgbClr val="C00000"/>
              </a:solidFill>
              <a:latin typeface="Impact" pitchFamily="34" charset="0"/>
            </a:endParaRPr>
          </a:p>
        </p:txBody>
      </p:sp>
      <p:sp>
        <p:nvSpPr>
          <p:cNvPr id="4" name="TextBox 3"/>
          <p:cNvSpPr txBox="1"/>
          <p:nvPr/>
        </p:nvSpPr>
        <p:spPr>
          <a:xfrm>
            <a:off x="914400" y="1676400"/>
            <a:ext cx="7352036" cy="1846659"/>
          </a:xfrm>
          <a:prstGeom prst="rect">
            <a:avLst/>
          </a:prstGeom>
          <a:noFill/>
        </p:spPr>
        <p:txBody>
          <a:bodyPr wrap="square" rtlCol="0">
            <a:spAutoFit/>
          </a:bodyPr>
          <a:lstStyle/>
          <a:p>
            <a:pPr>
              <a:buFont typeface="Arial" pitchFamily="34" charset="0"/>
              <a:buChar char="•"/>
            </a:pPr>
            <a:r>
              <a:rPr lang="en-US" sz="2400" dirty="0" smtClean="0">
                <a:latin typeface="+mn-lt"/>
              </a:rPr>
              <a:t> Overuse injury which causes inflammation around the tendon of a muscle</a:t>
            </a:r>
          </a:p>
          <a:p>
            <a:pPr>
              <a:buFont typeface="Arial" pitchFamily="34" charset="0"/>
              <a:buChar char="•"/>
            </a:pPr>
            <a:r>
              <a:rPr lang="en-US" sz="2400" dirty="0" smtClean="0">
                <a:latin typeface="+mn-lt"/>
              </a:rPr>
              <a:t> Most commonly seen in patella tendon and Achilles tendon in track</a:t>
            </a:r>
          </a:p>
          <a:p>
            <a:pPr>
              <a:buFont typeface="Arial" pitchFamily="34" charset="0"/>
              <a:buChar char="•"/>
            </a:pPr>
            <a:endParaRPr lang="en-US" dirty="0" smtClean="0"/>
          </a:p>
        </p:txBody>
      </p:sp>
      <p:sp>
        <p:nvSpPr>
          <p:cNvPr id="6" name="TextBox 5"/>
          <p:cNvSpPr txBox="1"/>
          <p:nvPr/>
        </p:nvSpPr>
        <p:spPr>
          <a:xfrm>
            <a:off x="914400" y="3124200"/>
            <a:ext cx="7125605" cy="830997"/>
          </a:xfrm>
          <a:prstGeom prst="rect">
            <a:avLst/>
          </a:prstGeom>
          <a:noFill/>
        </p:spPr>
        <p:txBody>
          <a:bodyPr wrap="none" rtlCol="0">
            <a:spAutoFit/>
          </a:bodyPr>
          <a:lstStyle/>
          <a:p>
            <a:pPr>
              <a:buFont typeface="Arial" pitchFamily="34" charset="0"/>
              <a:buChar char="•"/>
            </a:pPr>
            <a:r>
              <a:rPr lang="en-US" sz="2400" dirty="0" smtClean="0">
                <a:latin typeface="+mn-lt"/>
              </a:rPr>
              <a:t> Treat with eccentric strengthening activity to decrease</a:t>
            </a:r>
          </a:p>
          <a:p>
            <a:r>
              <a:rPr lang="en-US" sz="2400" dirty="0" smtClean="0">
                <a:latin typeface="+mn-lt"/>
              </a:rPr>
              <a:t>   inflammation at tendon</a:t>
            </a:r>
            <a:endParaRPr lang="en-US" sz="2400" dirty="0">
              <a:latin typeface="+mn-lt"/>
            </a:endParaRPr>
          </a:p>
        </p:txBody>
      </p:sp>
      <p:pic>
        <p:nvPicPr>
          <p:cNvPr id="62466" name="Picture 2" descr="http://www.bluestonechiropractic.com/wp-content/uploads/runner-with-achilles-tendonitis.jpg"/>
          <p:cNvPicPr>
            <a:picLocks noChangeAspect="1" noChangeArrowheads="1"/>
          </p:cNvPicPr>
          <p:nvPr/>
        </p:nvPicPr>
        <p:blipFill>
          <a:blip r:embed="rId2" cstate="print"/>
          <a:srcRect/>
          <a:stretch>
            <a:fillRect/>
          </a:stretch>
        </p:blipFill>
        <p:spPr bwMode="auto">
          <a:xfrm>
            <a:off x="2895600" y="4038600"/>
            <a:ext cx="3305175" cy="26479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200" y="228600"/>
            <a:ext cx="2205989" cy="369332"/>
          </a:xfrm>
          <a:prstGeom prst="rect">
            <a:avLst/>
          </a:prstGeom>
          <a:noFill/>
        </p:spPr>
        <p:txBody>
          <a:bodyPr wrap="none" rtlCol="0">
            <a:spAutoFit/>
          </a:bodyPr>
          <a:lstStyle/>
          <a:p>
            <a:r>
              <a:rPr lang="en-US" dirty="0" smtClean="0">
                <a:solidFill>
                  <a:srgbClr val="C00000"/>
                </a:solidFill>
                <a:latin typeface="Impact" pitchFamily="34" charset="0"/>
              </a:rPr>
              <a:t>Tendonitis Treatment</a:t>
            </a:r>
          </a:p>
        </p:txBody>
      </p:sp>
      <p:sp>
        <p:nvSpPr>
          <p:cNvPr id="3" name="Content Placeholder 2"/>
          <p:cNvSpPr txBox="1">
            <a:spLocks/>
          </p:cNvSpPr>
          <p:nvPr/>
        </p:nvSpPr>
        <p:spPr>
          <a:xfrm>
            <a:off x="914400" y="1447800"/>
            <a:ext cx="2209800" cy="4572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Achilles Tendonitis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4" name="Picture 2" descr="http://2.bp.blogspot.com/-At34OnlCXHs/TlG_6fIHKBI/AAAAAAAAAC0/90DJXeno8Yk/s1600/Publication1.png"/>
          <p:cNvPicPr>
            <a:picLocks noChangeAspect="1" noChangeArrowheads="1"/>
          </p:cNvPicPr>
          <p:nvPr/>
        </p:nvPicPr>
        <p:blipFill>
          <a:blip r:embed="rId2" cstate="print"/>
          <a:srcRect/>
          <a:stretch>
            <a:fillRect/>
          </a:stretch>
        </p:blipFill>
        <p:spPr bwMode="auto">
          <a:xfrm>
            <a:off x="1676400" y="1981200"/>
            <a:ext cx="5734050" cy="2328906"/>
          </a:xfrm>
          <a:prstGeom prst="rect">
            <a:avLst/>
          </a:prstGeom>
          <a:noFill/>
        </p:spPr>
      </p:pic>
      <p:pic>
        <p:nvPicPr>
          <p:cNvPr id="5" name="Picture 4" descr="http://www.sportsmed.net.nz/assets/Uploads/Eccentric-Squat.jpg"/>
          <p:cNvPicPr>
            <a:picLocks noChangeAspect="1" noChangeArrowheads="1"/>
          </p:cNvPicPr>
          <p:nvPr/>
        </p:nvPicPr>
        <p:blipFill>
          <a:blip r:embed="rId3" cstate="print"/>
          <a:srcRect/>
          <a:stretch>
            <a:fillRect/>
          </a:stretch>
        </p:blipFill>
        <p:spPr bwMode="auto">
          <a:xfrm>
            <a:off x="3962400" y="5029200"/>
            <a:ext cx="1827920" cy="1600200"/>
          </a:xfrm>
          <a:prstGeom prst="rect">
            <a:avLst/>
          </a:prstGeom>
          <a:noFill/>
        </p:spPr>
      </p:pic>
      <p:sp>
        <p:nvSpPr>
          <p:cNvPr id="6" name="TextBox 5"/>
          <p:cNvSpPr txBox="1"/>
          <p:nvPr/>
        </p:nvSpPr>
        <p:spPr>
          <a:xfrm>
            <a:off x="914400" y="4495800"/>
            <a:ext cx="2192267" cy="400110"/>
          </a:xfrm>
          <a:prstGeom prst="rect">
            <a:avLst/>
          </a:prstGeom>
          <a:noFill/>
        </p:spPr>
        <p:txBody>
          <a:bodyPr wrap="none" rtlCol="0">
            <a:spAutoFit/>
          </a:bodyPr>
          <a:lstStyle/>
          <a:p>
            <a:r>
              <a:rPr lang="en-US" sz="2000" dirty="0" smtClean="0"/>
              <a:t>Patella Tendonitis</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Muscle Strains</a:t>
            </a:r>
            <a:endParaRPr lang="en-US" dirty="0">
              <a:solidFill>
                <a:srgbClr val="C00000"/>
              </a:solidFill>
              <a:latin typeface="Impact" pitchFamily="34" charset="0"/>
            </a:endParaRPr>
          </a:p>
        </p:txBody>
      </p:sp>
      <p:sp>
        <p:nvSpPr>
          <p:cNvPr id="4" name="TextBox 3"/>
          <p:cNvSpPr txBox="1"/>
          <p:nvPr/>
        </p:nvSpPr>
        <p:spPr>
          <a:xfrm>
            <a:off x="838200" y="1524000"/>
            <a:ext cx="7431724" cy="2831544"/>
          </a:xfrm>
          <a:prstGeom prst="rect">
            <a:avLst/>
          </a:prstGeom>
          <a:noFill/>
        </p:spPr>
        <p:txBody>
          <a:bodyPr wrap="square" rtlCol="0">
            <a:spAutoFit/>
          </a:bodyPr>
          <a:lstStyle/>
          <a:p>
            <a:pPr>
              <a:buFont typeface="Arial" pitchFamily="34" charset="0"/>
              <a:buChar char="•"/>
            </a:pPr>
            <a:r>
              <a:rPr lang="en-US" sz="2000" dirty="0" smtClean="0">
                <a:latin typeface="+mn-lt"/>
              </a:rPr>
              <a:t> Pulling of muscle or partial tear of muscle belly usually resulting from overuse of muscle or overworking muscle</a:t>
            </a:r>
          </a:p>
          <a:p>
            <a:pPr lvl="1">
              <a:buFont typeface="Arial" pitchFamily="34" charset="0"/>
              <a:buChar char="•"/>
            </a:pPr>
            <a:r>
              <a:rPr lang="en-US" sz="2000" dirty="0" smtClean="0">
                <a:latin typeface="+mn-lt"/>
              </a:rPr>
              <a:t> Disorder of </a:t>
            </a:r>
            <a:r>
              <a:rPr lang="en-US" sz="2000" dirty="0" err="1" smtClean="0">
                <a:latin typeface="+mn-lt"/>
              </a:rPr>
              <a:t>too’s</a:t>
            </a:r>
            <a:endParaRPr lang="en-US" sz="2000" dirty="0" smtClean="0">
              <a:latin typeface="+mn-lt"/>
            </a:endParaRPr>
          </a:p>
          <a:p>
            <a:pPr lvl="2">
              <a:buFont typeface="Arial" pitchFamily="34" charset="0"/>
              <a:buChar char="•"/>
            </a:pPr>
            <a:r>
              <a:rPr lang="en-US" sz="2000" dirty="0" smtClean="0">
                <a:latin typeface="+mn-lt"/>
              </a:rPr>
              <a:t> Too much</a:t>
            </a:r>
          </a:p>
          <a:p>
            <a:pPr lvl="2">
              <a:buFont typeface="Arial" pitchFamily="34" charset="0"/>
              <a:buChar char="•"/>
            </a:pPr>
            <a:r>
              <a:rPr lang="en-US" sz="2000" dirty="0" smtClean="0">
                <a:latin typeface="+mn-lt"/>
              </a:rPr>
              <a:t> Too fast</a:t>
            </a:r>
          </a:p>
          <a:p>
            <a:pPr lvl="2">
              <a:buFont typeface="Arial" pitchFamily="34" charset="0"/>
              <a:buChar char="•"/>
            </a:pPr>
            <a:r>
              <a:rPr lang="en-US" sz="2000" dirty="0" smtClean="0">
                <a:latin typeface="+mn-lt"/>
              </a:rPr>
              <a:t> Too quickly</a:t>
            </a:r>
          </a:p>
          <a:p>
            <a:pPr lvl="2"/>
            <a:endParaRPr lang="en-US" sz="2000" dirty="0" smtClean="0">
              <a:latin typeface="+mn-lt"/>
            </a:endParaRPr>
          </a:p>
          <a:p>
            <a:pPr>
              <a:buFont typeface="Arial" pitchFamily="34" charset="0"/>
              <a:buChar char="•"/>
            </a:pPr>
            <a:r>
              <a:rPr lang="en-US" sz="2000" dirty="0" smtClean="0">
                <a:latin typeface="+mn-lt"/>
              </a:rPr>
              <a:t> Most commonly seen in hamstring and/or calf in track athletes</a:t>
            </a:r>
          </a:p>
          <a:p>
            <a:endParaRPr lang="en-US" dirty="0" smtClean="0"/>
          </a:p>
        </p:txBody>
      </p:sp>
      <p:pic>
        <p:nvPicPr>
          <p:cNvPr id="11266" name="Picture 2" descr="http://www.sportsmd.com/Portals%5C0%5Caltman2%5CCropped_hamstring.jpg"/>
          <p:cNvPicPr>
            <a:picLocks noChangeAspect="1" noChangeArrowheads="1"/>
          </p:cNvPicPr>
          <p:nvPr/>
        </p:nvPicPr>
        <p:blipFill>
          <a:blip r:embed="rId3" cstate="print"/>
          <a:srcRect/>
          <a:stretch>
            <a:fillRect/>
          </a:stretch>
        </p:blipFill>
        <p:spPr bwMode="auto">
          <a:xfrm>
            <a:off x="2438400" y="4267200"/>
            <a:ext cx="3810000" cy="195791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Muscle Strain Treatment</a:t>
            </a:r>
            <a:endParaRPr lang="en-US" dirty="0">
              <a:solidFill>
                <a:srgbClr val="C00000"/>
              </a:solidFill>
              <a:latin typeface="Impact" pitchFamily="34" charset="0"/>
            </a:endParaRPr>
          </a:p>
        </p:txBody>
      </p:sp>
      <p:sp>
        <p:nvSpPr>
          <p:cNvPr id="5" name="TextBox 4"/>
          <p:cNvSpPr txBox="1"/>
          <p:nvPr/>
        </p:nvSpPr>
        <p:spPr>
          <a:xfrm>
            <a:off x="838200" y="1447800"/>
            <a:ext cx="7239000" cy="2308324"/>
          </a:xfrm>
          <a:prstGeom prst="rect">
            <a:avLst/>
          </a:prstGeom>
          <a:noFill/>
        </p:spPr>
        <p:txBody>
          <a:bodyPr wrap="square" rtlCol="0">
            <a:spAutoFit/>
          </a:bodyPr>
          <a:lstStyle/>
          <a:p>
            <a:r>
              <a:rPr lang="en-US" sz="2400" dirty="0" smtClean="0">
                <a:latin typeface="+mn-lt"/>
              </a:rPr>
              <a:t>What to do:</a:t>
            </a:r>
          </a:p>
          <a:p>
            <a:pPr>
              <a:buFont typeface="Arial" pitchFamily="34" charset="0"/>
              <a:buChar char="•"/>
            </a:pPr>
            <a:r>
              <a:rPr lang="en-US" sz="2000" dirty="0" smtClean="0">
                <a:latin typeface="+mn-lt"/>
              </a:rPr>
              <a:t> Shorten stride length</a:t>
            </a:r>
          </a:p>
          <a:p>
            <a:pPr>
              <a:buFont typeface="Arial" pitchFamily="34" charset="0"/>
              <a:buChar char="•"/>
            </a:pPr>
            <a:r>
              <a:rPr lang="en-US" sz="2000" dirty="0" smtClean="0">
                <a:latin typeface="+mn-lt"/>
              </a:rPr>
              <a:t> Rest initially</a:t>
            </a:r>
          </a:p>
          <a:p>
            <a:pPr>
              <a:buFont typeface="Arial" pitchFamily="34" charset="0"/>
              <a:buChar char="•"/>
            </a:pPr>
            <a:r>
              <a:rPr lang="en-US" sz="2000" dirty="0" smtClean="0">
                <a:latin typeface="+mn-lt"/>
              </a:rPr>
              <a:t> Gluteus </a:t>
            </a:r>
            <a:r>
              <a:rPr lang="en-US" sz="2000" dirty="0" err="1" smtClean="0">
                <a:latin typeface="+mn-lt"/>
              </a:rPr>
              <a:t>maximus</a:t>
            </a:r>
            <a:r>
              <a:rPr lang="en-US" sz="2000" dirty="0" smtClean="0">
                <a:latin typeface="+mn-lt"/>
              </a:rPr>
              <a:t> strengthening</a:t>
            </a:r>
          </a:p>
          <a:p>
            <a:pPr>
              <a:buFont typeface="Arial" pitchFamily="34" charset="0"/>
              <a:buChar char="•"/>
            </a:pPr>
            <a:r>
              <a:rPr lang="en-US" sz="2000" dirty="0" smtClean="0">
                <a:latin typeface="+mn-lt"/>
              </a:rPr>
              <a:t> Proper footwear</a:t>
            </a:r>
          </a:p>
          <a:p>
            <a:pPr>
              <a:buFont typeface="Arial" pitchFamily="34" charset="0"/>
              <a:buChar char="•"/>
            </a:pPr>
            <a:r>
              <a:rPr lang="en-US" sz="2000" dirty="0" smtClean="0">
                <a:latin typeface="+mn-lt"/>
              </a:rPr>
              <a:t> Improve single leg balance</a:t>
            </a:r>
          </a:p>
          <a:p>
            <a:pPr>
              <a:buFont typeface="Arial" pitchFamily="34" charset="0"/>
              <a:buChar char="•"/>
            </a:pPr>
            <a:r>
              <a:rPr lang="en-US" sz="2000" dirty="0" smtClean="0">
                <a:latin typeface="+mn-lt"/>
              </a:rPr>
              <a:t> Dynamic Warm ups</a:t>
            </a:r>
            <a:endParaRPr lang="en-US" sz="2000" dirty="0">
              <a:latin typeface="+mn-lt"/>
            </a:endParaRPr>
          </a:p>
        </p:txBody>
      </p:sp>
      <p:pic>
        <p:nvPicPr>
          <p:cNvPr id="9218" name="Picture 2" descr="http://media.coreperformance.com/images/411*231/Dig_0143.jpg"/>
          <p:cNvPicPr>
            <a:picLocks noChangeAspect="1" noChangeArrowheads="1"/>
          </p:cNvPicPr>
          <p:nvPr/>
        </p:nvPicPr>
        <p:blipFill>
          <a:blip r:embed="rId3" cstate="print"/>
          <a:srcRect/>
          <a:stretch>
            <a:fillRect/>
          </a:stretch>
        </p:blipFill>
        <p:spPr bwMode="auto">
          <a:xfrm>
            <a:off x="4572000" y="1066800"/>
            <a:ext cx="3914775" cy="2200275"/>
          </a:xfrm>
          <a:prstGeom prst="rect">
            <a:avLst/>
          </a:prstGeom>
          <a:noFill/>
        </p:spPr>
      </p:pic>
      <p:pic>
        <p:nvPicPr>
          <p:cNvPr id="9220" name="Picture 4" descr="http://www.womenshealthmag.com/files/images/1010-dumbbell-deadlift.jpg"/>
          <p:cNvPicPr>
            <a:picLocks noChangeAspect="1" noChangeArrowheads="1"/>
          </p:cNvPicPr>
          <p:nvPr/>
        </p:nvPicPr>
        <p:blipFill>
          <a:blip r:embed="rId4" cstate="print"/>
          <a:srcRect/>
          <a:stretch>
            <a:fillRect/>
          </a:stretch>
        </p:blipFill>
        <p:spPr bwMode="auto">
          <a:xfrm>
            <a:off x="990600" y="3733800"/>
            <a:ext cx="2857500" cy="2857500"/>
          </a:xfrm>
          <a:prstGeom prst="rect">
            <a:avLst/>
          </a:prstGeom>
          <a:noFill/>
        </p:spPr>
      </p:pic>
      <p:pic>
        <p:nvPicPr>
          <p:cNvPr id="9222" name="Picture 6" descr="http://www.watermaniaclinic.com/wp-content/uploads/2010/02/bulgariansplitsquat.jpg"/>
          <p:cNvPicPr>
            <a:picLocks noChangeAspect="1" noChangeArrowheads="1"/>
          </p:cNvPicPr>
          <p:nvPr/>
        </p:nvPicPr>
        <p:blipFill>
          <a:blip r:embed="rId5" cstate="print"/>
          <a:srcRect/>
          <a:stretch>
            <a:fillRect/>
          </a:stretch>
        </p:blipFill>
        <p:spPr bwMode="auto">
          <a:xfrm>
            <a:off x="5257800" y="4114800"/>
            <a:ext cx="2286000" cy="2286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Return to Sport</a:t>
            </a:r>
            <a:endParaRPr lang="en-US" dirty="0">
              <a:solidFill>
                <a:srgbClr val="C00000"/>
              </a:solidFill>
              <a:latin typeface="Impact" pitchFamily="34" charset="0"/>
            </a:endParaRPr>
          </a:p>
        </p:txBody>
      </p:sp>
      <p:sp>
        <p:nvSpPr>
          <p:cNvPr id="4" name="TextBox 3"/>
          <p:cNvSpPr txBox="1"/>
          <p:nvPr/>
        </p:nvSpPr>
        <p:spPr>
          <a:xfrm>
            <a:off x="838200" y="1524000"/>
            <a:ext cx="7086600" cy="2215991"/>
          </a:xfrm>
          <a:prstGeom prst="rect">
            <a:avLst/>
          </a:prstGeom>
          <a:noFill/>
        </p:spPr>
        <p:txBody>
          <a:bodyPr wrap="square" rtlCol="0">
            <a:spAutoFit/>
          </a:bodyPr>
          <a:lstStyle/>
          <a:p>
            <a:pPr>
              <a:buFont typeface="Arial" pitchFamily="34" charset="0"/>
              <a:buChar char="•"/>
            </a:pPr>
            <a:r>
              <a:rPr lang="en-US" sz="2000" dirty="0" smtClean="0">
                <a:latin typeface="+mn-lt"/>
              </a:rPr>
              <a:t> Always train athlete in manner in which they will perform sport</a:t>
            </a:r>
          </a:p>
          <a:p>
            <a:pPr lvl="1">
              <a:buFont typeface="Arial" pitchFamily="34" charset="0"/>
              <a:buChar char="•"/>
            </a:pPr>
            <a:r>
              <a:rPr lang="en-US" sz="2000" dirty="0" smtClean="0">
                <a:latin typeface="+mn-lt"/>
              </a:rPr>
              <a:t> Consider what events they participate in</a:t>
            </a:r>
          </a:p>
          <a:p>
            <a:pPr lvl="2">
              <a:buFont typeface="Arial" pitchFamily="34" charset="0"/>
              <a:buChar char="•"/>
            </a:pPr>
            <a:r>
              <a:rPr lang="en-US" sz="2000" dirty="0" smtClean="0">
                <a:latin typeface="+mn-lt"/>
              </a:rPr>
              <a:t> Sprinters= fast twitch muscle activity with longer rest</a:t>
            </a:r>
          </a:p>
          <a:p>
            <a:pPr lvl="2">
              <a:buFont typeface="Arial" pitchFamily="34" charset="0"/>
              <a:buChar char="•"/>
            </a:pPr>
            <a:r>
              <a:rPr lang="en-US" sz="2000" dirty="0" smtClean="0">
                <a:latin typeface="+mn-lt"/>
              </a:rPr>
              <a:t> Cross Country = slow twitch, prolonged activities</a:t>
            </a:r>
          </a:p>
          <a:p>
            <a:pPr lvl="1">
              <a:buFont typeface="Arial" pitchFamily="34" charset="0"/>
              <a:buChar char="•"/>
            </a:pPr>
            <a:r>
              <a:rPr lang="en-US" sz="2000" dirty="0" smtClean="0">
                <a:latin typeface="+mn-lt"/>
              </a:rPr>
              <a:t> Consider break down of running mechanics</a:t>
            </a:r>
          </a:p>
          <a:p>
            <a:pPr>
              <a:buFont typeface="Arial" pitchFamily="34" charset="0"/>
              <a:buChar char="•"/>
            </a:pPr>
            <a:r>
              <a:rPr lang="en-US" sz="2000" dirty="0" smtClean="0">
                <a:latin typeface="+mn-lt"/>
              </a:rPr>
              <a:t> Emphasis on dynamic balance in a single leg stance</a:t>
            </a:r>
          </a:p>
          <a:p>
            <a:endParaRPr lang="en-US" dirty="0" smtClean="0"/>
          </a:p>
        </p:txBody>
      </p:sp>
      <p:sp>
        <p:nvSpPr>
          <p:cNvPr id="5" name="TextBox 4"/>
          <p:cNvSpPr txBox="1"/>
          <p:nvPr/>
        </p:nvSpPr>
        <p:spPr>
          <a:xfrm>
            <a:off x="838200" y="5715000"/>
            <a:ext cx="6935809" cy="646331"/>
          </a:xfrm>
          <a:prstGeom prst="rect">
            <a:avLst/>
          </a:prstGeom>
          <a:noFill/>
        </p:spPr>
        <p:txBody>
          <a:bodyPr wrap="none" rtlCol="0">
            <a:spAutoFit/>
          </a:bodyPr>
          <a:lstStyle/>
          <a:p>
            <a:pPr>
              <a:buFont typeface="Arial" pitchFamily="34" charset="0"/>
              <a:buChar char="•"/>
            </a:pPr>
            <a:r>
              <a:rPr lang="en-US" dirty="0" smtClean="0">
                <a:latin typeface="+mn-lt"/>
              </a:rPr>
              <a:t> Athletes should be able to complete a full workout that mimics the </a:t>
            </a:r>
          </a:p>
          <a:p>
            <a:r>
              <a:rPr lang="en-US" dirty="0" smtClean="0">
                <a:latin typeface="+mn-lt"/>
              </a:rPr>
              <a:t>  intensity and duration of their discipline prior to clearance to compete.</a:t>
            </a:r>
            <a:endParaRPr lang="en-US" dirty="0">
              <a:latin typeface="+mn-lt"/>
            </a:endParaRPr>
          </a:p>
        </p:txBody>
      </p:sp>
      <p:pic>
        <p:nvPicPr>
          <p:cNvPr id="5122" name="Picture 2" descr="http://i.dailymail.co.uk/i/pix/2012/08/05/article-2184122-1466B186000005DC-689_964x533.jpg"/>
          <p:cNvPicPr>
            <a:picLocks noChangeAspect="1" noChangeArrowheads="1"/>
          </p:cNvPicPr>
          <p:nvPr/>
        </p:nvPicPr>
        <p:blipFill>
          <a:blip r:embed="rId3" cstate="print"/>
          <a:srcRect/>
          <a:stretch>
            <a:fillRect/>
          </a:stretch>
        </p:blipFill>
        <p:spPr bwMode="auto">
          <a:xfrm>
            <a:off x="762000" y="3810000"/>
            <a:ext cx="3307623" cy="1828800"/>
          </a:xfrm>
          <a:prstGeom prst="rect">
            <a:avLst/>
          </a:prstGeom>
          <a:noFill/>
        </p:spPr>
      </p:pic>
      <p:pic>
        <p:nvPicPr>
          <p:cNvPr id="5124" name="Picture 4" descr="http://4.bp.blogspot.com/-LIsJFOIIe2s/UEJszsi95hI/AAAAAAAAAr8/IgtMAydcPgY/s1600/man-running-sea-beach-1920x1200.jpg"/>
          <p:cNvPicPr>
            <a:picLocks noChangeAspect="1" noChangeArrowheads="1"/>
          </p:cNvPicPr>
          <p:nvPr/>
        </p:nvPicPr>
        <p:blipFill>
          <a:blip r:embed="rId4" cstate="print"/>
          <a:srcRect/>
          <a:stretch>
            <a:fillRect/>
          </a:stretch>
        </p:blipFill>
        <p:spPr bwMode="auto">
          <a:xfrm>
            <a:off x="4953000" y="3810000"/>
            <a:ext cx="3124199" cy="187403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Injury Prevention</a:t>
            </a:r>
            <a:endParaRPr lang="en-US" dirty="0">
              <a:solidFill>
                <a:srgbClr val="C00000"/>
              </a:solidFill>
              <a:latin typeface="Impact" pitchFamily="34" charset="0"/>
            </a:endParaRPr>
          </a:p>
        </p:txBody>
      </p:sp>
      <p:sp>
        <p:nvSpPr>
          <p:cNvPr id="4" name="TextBox 3"/>
          <p:cNvSpPr txBox="1"/>
          <p:nvPr/>
        </p:nvSpPr>
        <p:spPr>
          <a:xfrm>
            <a:off x="914400" y="1828800"/>
            <a:ext cx="7086600" cy="1631216"/>
          </a:xfrm>
          <a:prstGeom prst="rect">
            <a:avLst/>
          </a:prstGeom>
          <a:noFill/>
        </p:spPr>
        <p:txBody>
          <a:bodyPr wrap="square" rtlCol="0">
            <a:spAutoFit/>
          </a:bodyPr>
          <a:lstStyle/>
          <a:p>
            <a:pPr>
              <a:buFont typeface="Arial" pitchFamily="34" charset="0"/>
              <a:buChar char="•"/>
            </a:pPr>
            <a:r>
              <a:rPr lang="en-US" sz="2000" dirty="0" smtClean="0">
                <a:latin typeface="+mn-lt"/>
              </a:rPr>
              <a:t> The best way to treat track and field injuries is through prevention!</a:t>
            </a:r>
          </a:p>
          <a:p>
            <a:pPr lvl="1">
              <a:buFont typeface="Arial" pitchFamily="34" charset="0"/>
              <a:buChar char="•"/>
            </a:pPr>
            <a:r>
              <a:rPr lang="en-US" sz="2000" dirty="0" smtClean="0">
                <a:latin typeface="+mn-lt"/>
              </a:rPr>
              <a:t> Strength training program</a:t>
            </a:r>
          </a:p>
          <a:p>
            <a:pPr lvl="1">
              <a:buFont typeface="Arial" pitchFamily="34" charset="0"/>
              <a:buChar char="•"/>
            </a:pPr>
            <a:r>
              <a:rPr lang="en-US" sz="2000" dirty="0" smtClean="0">
                <a:latin typeface="+mn-lt"/>
              </a:rPr>
              <a:t> Dynamic warm ups</a:t>
            </a:r>
          </a:p>
          <a:p>
            <a:pPr lvl="1">
              <a:buFont typeface="Arial" pitchFamily="34" charset="0"/>
              <a:buChar char="•"/>
            </a:pPr>
            <a:r>
              <a:rPr lang="en-US" sz="2000" dirty="0" smtClean="0">
                <a:latin typeface="+mn-lt"/>
              </a:rPr>
              <a:t>Cross </a:t>
            </a:r>
            <a:r>
              <a:rPr lang="en-US" sz="2000" dirty="0" smtClean="0">
                <a:latin typeface="+mn-lt"/>
              </a:rPr>
              <a:t>training</a:t>
            </a:r>
            <a:endParaRPr lang="en-US" sz="2000" dirty="0">
              <a:latin typeface="+mn-lt"/>
            </a:endParaRPr>
          </a:p>
        </p:txBody>
      </p:sp>
      <p:sp>
        <p:nvSpPr>
          <p:cNvPr id="5" name="TextBox 4"/>
          <p:cNvSpPr txBox="1"/>
          <p:nvPr/>
        </p:nvSpPr>
        <p:spPr>
          <a:xfrm>
            <a:off x="914400" y="5638800"/>
            <a:ext cx="7086600" cy="830997"/>
          </a:xfrm>
          <a:prstGeom prst="rect">
            <a:avLst/>
          </a:prstGeom>
          <a:noFill/>
        </p:spPr>
        <p:txBody>
          <a:bodyPr wrap="square" rtlCol="0">
            <a:spAutoFit/>
          </a:bodyPr>
          <a:lstStyle/>
          <a:p>
            <a:pPr>
              <a:buFont typeface="Arial" pitchFamily="34" charset="0"/>
              <a:buChar char="•"/>
            </a:pPr>
            <a:r>
              <a:rPr lang="en-US" sz="2400" dirty="0" smtClean="0">
                <a:latin typeface="+mn-lt"/>
              </a:rPr>
              <a:t> Furthermore, strength training and proper warm ups has been shown to improve running performance</a:t>
            </a:r>
            <a:endParaRPr lang="en-US" sz="2400" dirty="0">
              <a:latin typeface="+mn-lt"/>
            </a:endParaRPr>
          </a:p>
        </p:txBody>
      </p:sp>
      <p:pic>
        <p:nvPicPr>
          <p:cNvPr id="3074" name="Picture 2" descr="http://blog.hqperformance.com/wp-content/uploads/2012/11/Dynamic-warmup-team.png"/>
          <p:cNvPicPr>
            <a:picLocks noChangeAspect="1" noChangeArrowheads="1"/>
          </p:cNvPicPr>
          <p:nvPr/>
        </p:nvPicPr>
        <p:blipFill>
          <a:blip r:embed="rId3" cstate="print"/>
          <a:srcRect/>
          <a:stretch>
            <a:fillRect/>
          </a:stretch>
        </p:blipFill>
        <p:spPr bwMode="auto">
          <a:xfrm>
            <a:off x="3733800" y="3429000"/>
            <a:ext cx="4533900" cy="22479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The Research</a:t>
            </a:r>
            <a:endParaRPr lang="en-US" dirty="0">
              <a:solidFill>
                <a:srgbClr val="C00000"/>
              </a:solidFill>
              <a:latin typeface="Impact" pitchFamily="34" charset="0"/>
            </a:endParaRPr>
          </a:p>
        </p:txBody>
      </p:sp>
      <p:sp>
        <p:nvSpPr>
          <p:cNvPr id="4" name="Rectangle 3"/>
          <p:cNvSpPr/>
          <p:nvPr/>
        </p:nvSpPr>
        <p:spPr>
          <a:xfrm>
            <a:off x="762000" y="1524000"/>
            <a:ext cx="7467600" cy="5078313"/>
          </a:xfrm>
          <a:prstGeom prst="rect">
            <a:avLst/>
          </a:prstGeom>
        </p:spPr>
        <p:txBody>
          <a:bodyPr wrap="square">
            <a:spAutoFit/>
          </a:bodyPr>
          <a:lstStyle/>
          <a:p>
            <a:r>
              <a:rPr lang="en-US" dirty="0" smtClean="0">
                <a:latin typeface="+mn-lt"/>
              </a:rPr>
              <a:t>A University of Alabama meta-analysis of the endurance training scientific literature revealed that 10 weeks of resistance training in trained distance runners improves running economy by 8-10%.</a:t>
            </a:r>
          </a:p>
          <a:p>
            <a:pPr lvl="1"/>
            <a:r>
              <a:rPr lang="en-US" dirty="0" smtClean="0">
                <a:latin typeface="+mn-lt"/>
              </a:rPr>
              <a:t>- This equates to 20-24 minutes off of a 4 hour marathon.</a:t>
            </a:r>
          </a:p>
          <a:p>
            <a:pPr lvl="1"/>
            <a:r>
              <a:rPr lang="en-US" dirty="0" smtClean="0">
                <a:latin typeface="+mn-lt"/>
              </a:rPr>
              <a:t>- Also equates to less soreness in the legs and less heavy breathing during long runs.</a:t>
            </a:r>
          </a:p>
          <a:p>
            <a:pPr lvl="1">
              <a:buNone/>
            </a:pPr>
            <a:endParaRPr lang="en-US" dirty="0" smtClean="0">
              <a:latin typeface="+mn-lt"/>
            </a:endParaRPr>
          </a:p>
          <a:p>
            <a:r>
              <a:rPr lang="en-US" dirty="0" smtClean="0">
                <a:latin typeface="+mn-lt"/>
              </a:rPr>
              <a:t>French researchers found that the addition of two weight-training sessions per week for 14 weeks significantly increased maximal strength and running economy while maintaining peak power in </a:t>
            </a:r>
            <a:r>
              <a:rPr lang="en-US" dirty="0" err="1" smtClean="0">
                <a:latin typeface="+mn-lt"/>
              </a:rPr>
              <a:t>triathletes</a:t>
            </a:r>
            <a:r>
              <a:rPr lang="en-US" dirty="0" smtClean="0">
                <a:latin typeface="+mn-lt"/>
              </a:rPr>
              <a:t>.</a:t>
            </a:r>
          </a:p>
          <a:p>
            <a:pPr lvl="1"/>
            <a:r>
              <a:rPr lang="en-US" dirty="0" smtClean="0">
                <a:latin typeface="+mn-lt"/>
              </a:rPr>
              <a:t>- Control group (only endurance training) experienced a DECREASE in peak power</a:t>
            </a:r>
          </a:p>
          <a:p>
            <a:pPr lvl="1"/>
            <a:r>
              <a:rPr lang="en-US" dirty="0" smtClean="0">
                <a:latin typeface="+mn-lt"/>
              </a:rPr>
              <a:t>- Also saw an increase in VO2max in the lifting and running group compared to the control</a:t>
            </a:r>
          </a:p>
          <a:p>
            <a:pPr lvl="1">
              <a:buNone/>
            </a:pPr>
            <a:endParaRPr lang="en-US" dirty="0" smtClean="0">
              <a:latin typeface="+mn-lt"/>
            </a:endParaRPr>
          </a:p>
          <a:p>
            <a:r>
              <a:rPr lang="en-US" dirty="0" smtClean="0">
                <a:latin typeface="+mn-lt"/>
              </a:rPr>
              <a:t>Chances of a running injury during 1 year of running? 66% !!</a:t>
            </a:r>
          </a:p>
          <a:p>
            <a:pPr lvl="1"/>
            <a:r>
              <a:rPr lang="en-US" dirty="0" smtClean="0">
                <a:latin typeface="+mn-lt"/>
              </a:rPr>
              <a:t>- This figure can be dramatically decreased to 20% or less with only 15-20  minutes of strength training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Strengthening for Track</a:t>
            </a:r>
            <a:endParaRPr lang="en-US" dirty="0">
              <a:solidFill>
                <a:srgbClr val="C00000"/>
              </a:solidFill>
              <a:latin typeface="Impact" pitchFamily="34" charset="0"/>
            </a:endParaRPr>
          </a:p>
        </p:txBody>
      </p:sp>
      <p:sp>
        <p:nvSpPr>
          <p:cNvPr id="4" name="Rectangle 3"/>
          <p:cNvSpPr/>
          <p:nvPr/>
        </p:nvSpPr>
        <p:spPr>
          <a:xfrm>
            <a:off x="1066800" y="1524000"/>
            <a:ext cx="6629400" cy="2800767"/>
          </a:xfrm>
          <a:prstGeom prst="rect">
            <a:avLst/>
          </a:prstGeom>
        </p:spPr>
        <p:txBody>
          <a:bodyPr wrap="square">
            <a:spAutoFit/>
          </a:bodyPr>
          <a:lstStyle/>
          <a:p>
            <a:r>
              <a:rPr lang="en-US" sz="2000" dirty="0" smtClean="0">
                <a:latin typeface="+mn-lt"/>
              </a:rPr>
              <a:t>Off Season work:</a:t>
            </a:r>
          </a:p>
          <a:p>
            <a:pPr lvl="1">
              <a:buFont typeface="Arial" pitchFamily="34" charset="0"/>
              <a:buChar char="•"/>
            </a:pPr>
            <a:r>
              <a:rPr lang="en-US" sz="2000" dirty="0" smtClean="0">
                <a:latin typeface="+mn-lt"/>
              </a:rPr>
              <a:t> Focus on WHOLE BODY MOVEMENTS</a:t>
            </a:r>
          </a:p>
          <a:p>
            <a:pPr lvl="1">
              <a:buFont typeface="Arial" pitchFamily="34" charset="0"/>
              <a:buChar char="•"/>
            </a:pPr>
            <a:r>
              <a:rPr lang="en-US" sz="2000" dirty="0" smtClean="0">
                <a:latin typeface="+mn-lt"/>
              </a:rPr>
              <a:t> FUNCTIONAL EXERCISES</a:t>
            </a:r>
          </a:p>
          <a:p>
            <a:pPr lvl="2">
              <a:buFont typeface="Arial" pitchFamily="34" charset="0"/>
              <a:buChar char="•"/>
            </a:pPr>
            <a:r>
              <a:rPr lang="en-US" sz="2000" dirty="0" smtClean="0">
                <a:latin typeface="+mn-lt"/>
              </a:rPr>
              <a:t> Not just machines that isolate</a:t>
            </a:r>
          </a:p>
          <a:p>
            <a:pPr lvl="1">
              <a:buFont typeface="Arial" pitchFamily="34" charset="0"/>
              <a:buChar char="•"/>
            </a:pPr>
            <a:r>
              <a:rPr lang="en-US" sz="2000" dirty="0" smtClean="0">
                <a:latin typeface="+mn-lt"/>
              </a:rPr>
              <a:t> Lower reps- Higher resistance</a:t>
            </a:r>
          </a:p>
          <a:p>
            <a:pPr lvl="1">
              <a:buFont typeface="Arial" pitchFamily="34" charset="0"/>
              <a:buChar char="•"/>
            </a:pPr>
            <a:r>
              <a:rPr lang="en-US" sz="2000" dirty="0" smtClean="0">
                <a:latin typeface="+mn-lt"/>
              </a:rPr>
              <a:t> FORM, FORM, FORM</a:t>
            </a:r>
          </a:p>
          <a:p>
            <a:pPr lvl="2">
              <a:buFont typeface="Arial" pitchFamily="34" charset="0"/>
              <a:buChar char="•"/>
            </a:pPr>
            <a:r>
              <a:rPr lang="en-US" sz="2000" dirty="0" smtClean="0">
                <a:latin typeface="+mn-lt"/>
              </a:rPr>
              <a:t> If your form is incorrect decrease the resistance</a:t>
            </a:r>
          </a:p>
          <a:p>
            <a:pPr lvl="2">
              <a:buNone/>
            </a:pPr>
            <a:endParaRPr lang="en-US" dirty="0" smtClean="0"/>
          </a:p>
          <a:p>
            <a:pPr lvl="1"/>
            <a:endParaRPr lang="en-US" dirty="0"/>
          </a:p>
        </p:txBody>
      </p:sp>
      <p:sp>
        <p:nvSpPr>
          <p:cNvPr id="5" name="Rectangle 4"/>
          <p:cNvSpPr/>
          <p:nvPr/>
        </p:nvSpPr>
        <p:spPr>
          <a:xfrm>
            <a:off x="1219200" y="4114800"/>
            <a:ext cx="6400800" cy="1938992"/>
          </a:xfrm>
          <a:prstGeom prst="rect">
            <a:avLst/>
          </a:prstGeom>
        </p:spPr>
        <p:txBody>
          <a:bodyPr wrap="square">
            <a:spAutoFit/>
          </a:bodyPr>
          <a:lstStyle/>
          <a:p>
            <a:r>
              <a:rPr lang="en-US" sz="2000" dirty="0" smtClean="0">
                <a:latin typeface="+mn-lt"/>
              </a:rPr>
              <a:t>In Season:</a:t>
            </a:r>
          </a:p>
          <a:p>
            <a:pPr lvl="1">
              <a:buFont typeface="Arial" pitchFamily="34" charset="0"/>
              <a:buChar char="•"/>
            </a:pPr>
            <a:r>
              <a:rPr lang="en-US" sz="2000" dirty="0" smtClean="0">
                <a:latin typeface="+mn-lt"/>
              </a:rPr>
              <a:t> Recommend circuit training work out   to target specific muscles in the body.</a:t>
            </a:r>
          </a:p>
          <a:p>
            <a:pPr lvl="1">
              <a:buFont typeface="Arial" pitchFamily="34" charset="0"/>
              <a:buChar char="•"/>
            </a:pPr>
            <a:r>
              <a:rPr lang="en-US" sz="2000" dirty="0" smtClean="0">
                <a:latin typeface="+mn-lt"/>
              </a:rPr>
              <a:t> Consider this your maintenance period, as well as injury prevention</a:t>
            </a:r>
          </a:p>
          <a:p>
            <a:pPr lvl="1">
              <a:buFont typeface="Arial" pitchFamily="34" charset="0"/>
              <a:buChar char="•"/>
            </a:pPr>
            <a:r>
              <a:rPr lang="en-US" sz="2000" dirty="0" smtClean="0">
                <a:latin typeface="+mn-lt"/>
              </a:rPr>
              <a:t> Less time consuming when running higher mileages</a:t>
            </a:r>
            <a:endParaRPr lang="en-US" sz="20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Off Season Exercises</a:t>
            </a:r>
            <a:endParaRPr lang="en-US" dirty="0">
              <a:solidFill>
                <a:srgbClr val="C00000"/>
              </a:solidFill>
              <a:latin typeface="Impact" pitchFamily="34" charset="0"/>
            </a:endParaRPr>
          </a:p>
        </p:txBody>
      </p:sp>
      <p:sp>
        <p:nvSpPr>
          <p:cNvPr id="4" name="Rectangle 3"/>
          <p:cNvSpPr/>
          <p:nvPr/>
        </p:nvSpPr>
        <p:spPr>
          <a:xfrm>
            <a:off x="990600" y="1524000"/>
            <a:ext cx="5867400" cy="3046988"/>
          </a:xfrm>
          <a:prstGeom prst="rect">
            <a:avLst/>
          </a:prstGeom>
        </p:spPr>
        <p:txBody>
          <a:bodyPr wrap="square">
            <a:spAutoFit/>
          </a:bodyPr>
          <a:lstStyle/>
          <a:p>
            <a:pPr>
              <a:buFont typeface="Arial" pitchFamily="34" charset="0"/>
              <a:buChar char="•"/>
            </a:pPr>
            <a:r>
              <a:rPr lang="en-US" sz="2400" dirty="0" smtClean="0">
                <a:latin typeface="+mn-lt"/>
              </a:rPr>
              <a:t> </a:t>
            </a:r>
            <a:r>
              <a:rPr lang="en-US" sz="2400" dirty="0" err="1" smtClean="0">
                <a:latin typeface="+mn-lt"/>
              </a:rPr>
              <a:t>Deadlifts</a:t>
            </a:r>
            <a:endParaRPr lang="en-US" sz="2400" dirty="0" smtClean="0">
              <a:latin typeface="+mn-lt"/>
            </a:endParaRPr>
          </a:p>
          <a:p>
            <a:pPr>
              <a:buFont typeface="Arial" pitchFamily="34" charset="0"/>
              <a:buChar char="•"/>
            </a:pPr>
            <a:r>
              <a:rPr lang="en-US" sz="2400" dirty="0" smtClean="0">
                <a:latin typeface="+mn-lt"/>
              </a:rPr>
              <a:t> Lunges</a:t>
            </a:r>
          </a:p>
          <a:p>
            <a:pPr>
              <a:buFont typeface="Arial" pitchFamily="34" charset="0"/>
              <a:buChar char="•"/>
            </a:pPr>
            <a:r>
              <a:rPr lang="en-US" sz="2400" dirty="0" smtClean="0">
                <a:latin typeface="+mn-lt"/>
              </a:rPr>
              <a:t> Step up with overhead press</a:t>
            </a:r>
          </a:p>
          <a:p>
            <a:pPr>
              <a:buFont typeface="Arial" pitchFamily="34" charset="0"/>
              <a:buChar char="•"/>
            </a:pPr>
            <a:r>
              <a:rPr lang="en-US" sz="2400" dirty="0" smtClean="0">
                <a:latin typeface="+mn-lt"/>
              </a:rPr>
              <a:t> Squats</a:t>
            </a:r>
          </a:p>
          <a:p>
            <a:pPr>
              <a:buFont typeface="Arial" pitchFamily="34" charset="0"/>
              <a:buChar char="•"/>
            </a:pPr>
            <a:r>
              <a:rPr lang="en-US" sz="2400" dirty="0" smtClean="0">
                <a:latin typeface="+mn-lt"/>
              </a:rPr>
              <a:t> RDL (double leg)</a:t>
            </a:r>
          </a:p>
          <a:p>
            <a:pPr>
              <a:buFont typeface="Arial" pitchFamily="34" charset="0"/>
              <a:buChar char="•"/>
            </a:pPr>
            <a:r>
              <a:rPr lang="en-US" sz="2400" dirty="0" smtClean="0">
                <a:latin typeface="+mn-lt"/>
              </a:rPr>
              <a:t> Planks</a:t>
            </a:r>
          </a:p>
          <a:p>
            <a:pPr>
              <a:buFont typeface="Arial" pitchFamily="34" charset="0"/>
              <a:buChar char="•"/>
            </a:pPr>
            <a:r>
              <a:rPr lang="en-US" sz="2400" dirty="0" smtClean="0">
                <a:latin typeface="+mn-lt"/>
              </a:rPr>
              <a:t> Chops</a:t>
            </a:r>
          </a:p>
          <a:p>
            <a:pPr>
              <a:buFont typeface="Arial" pitchFamily="34" charset="0"/>
              <a:buChar char="•"/>
            </a:pPr>
            <a:r>
              <a:rPr lang="en-US" sz="2400" dirty="0" smtClean="0">
                <a:latin typeface="+mn-lt"/>
              </a:rPr>
              <a:t> Lateral Walks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Popularity of Track and Field</a:t>
            </a:r>
            <a:endParaRPr lang="en-US" dirty="0">
              <a:solidFill>
                <a:srgbClr val="C00000"/>
              </a:solidFill>
              <a:latin typeface="Impact" pitchFamily="34" charset="0"/>
            </a:endParaRPr>
          </a:p>
        </p:txBody>
      </p:sp>
      <p:sp>
        <p:nvSpPr>
          <p:cNvPr id="4" name="Content Placeholder 2"/>
          <p:cNvSpPr txBox="1">
            <a:spLocks/>
          </p:cNvSpPr>
          <p:nvPr/>
        </p:nvSpPr>
        <p:spPr>
          <a:xfrm>
            <a:off x="457200" y="16764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Cross Country/Track </a:t>
            </a: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and Field is the #1 participatory sport in American Junior High</a:t>
            </a:r>
            <a:r>
              <a:rPr kumimoji="0" lang="en-US" sz="2400" b="0" i="0" u="none" strike="noStrike" kern="0" cap="none" spc="0" normalizeH="0" noProof="0" dirty="0" smtClean="0">
                <a:ln>
                  <a:noFill/>
                </a:ln>
                <a:solidFill>
                  <a:schemeClr val="tx1"/>
                </a:solidFill>
                <a:effectLst/>
                <a:uLnTx/>
                <a:uFillTx/>
                <a:latin typeface="+mn-lt"/>
                <a:ea typeface="Adobe Kaiti Std R"/>
                <a:cs typeface="+mn-cs"/>
              </a:rPr>
              <a:t> </a:t>
            </a: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and High Schools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In 2012, over 10 million Americans reported running 100 times or more in a year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Cross Country/Track </a:t>
            </a:r>
            <a:r>
              <a:rPr kumimoji="0" lang="en-US" sz="2400" b="0" i="0" u="none" strike="noStrike" kern="0" cap="none" spc="0" normalizeH="0" baseline="0" noProof="0" dirty="0" smtClean="0">
                <a:ln>
                  <a:noFill/>
                </a:ln>
                <a:solidFill>
                  <a:schemeClr val="tx1"/>
                </a:solidFill>
                <a:effectLst/>
                <a:uLnTx/>
                <a:uFillTx/>
                <a:latin typeface="+mn-lt"/>
                <a:ea typeface="Adobe Kaiti Std R"/>
                <a:cs typeface="+mn-cs"/>
              </a:rPr>
              <a:t>and Field has seen a steady increase in popularity since the 1970’s in America.</a:t>
            </a:r>
            <a:endParaRPr kumimoji="0" lang="en-US" sz="2400" b="0" i="0" u="none" strike="noStrike" kern="0" cap="none" spc="0" normalizeH="0" baseline="0" noProof="0" dirty="0">
              <a:ln>
                <a:noFill/>
              </a:ln>
              <a:solidFill>
                <a:schemeClr val="tx1"/>
              </a:solidFill>
              <a:effectLst/>
              <a:uLnTx/>
              <a:uFillTx/>
              <a:latin typeface="+mn-lt"/>
              <a:ea typeface="Adobe Kaiti Std R"/>
              <a:cs typeface="+mn-cs"/>
            </a:endParaRPr>
          </a:p>
        </p:txBody>
      </p:sp>
      <p:pic>
        <p:nvPicPr>
          <p:cNvPr id="27650" name="Picture 2" descr="http://1.bp.blogspot.com/_v0pZcwmvGQE/S9D-d4xrn1I/AAAAAAAAADE/hhFj2HXEZJc/s1600/Penn+Relays+002.JPG"/>
          <p:cNvPicPr>
            <a:picLocks noChangeAspect="1" noChangeArrowheads="1"/>
          </p:cNvPicPr>
          <p:nvPr/>
        </p:nvPicPr>
        <p:blipFill>
          <a:blip r:embed="rId3" cstate="print"/>
          <a:srcRect/>
          <a:stretch>
            <a:fillRect/>
          </a:stretch>
        </p:blipFill>
        <p:spPr bwMode="auto">
          <a:xfrm>
            <a:off x="1219200" y="4572000"/>
            <a:ext cx="2235200" cy="1676400"/>
          </a:xfrm>
          <a:prstGeom prst="rect">
            <a:avLst/>
          </a:prstGeom>
          <a:noFill/>
        </p:spPr>
      </p:pic>
      <p:pic>
        <p:nvPicPr>
          <p:cNvPr id="27652" name="Picture 4" descr="http://upload.wikimedia.org/wikipedia/commons/b/bd/Millrose_games_2008.jpg"/>
          <p:cNvPicPr>
            <a:picLocks noChangeAspect="1" noChangeArrowheads="1"/>
          </p:cNvPicPr>
          <p:nvPr/>
        </p:nvPicPr>
        <p:blipFill>
          <a:blip r:embed="rId4" cstate="print"/>
          <a:srcRect/>
          <a:stretch>
            <a:fillRect/>
          </a:stretch>
        </p:blipFill>
        <p:spPr bwMode="auto">
          <a:xfrm>
            <a:off x="4953000" y="4572000"/>
            <a:ext cx="2286000" cy="1714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Off Season Exercises</a:t>
            </a:r>
            <a:endParaRPr lang="en-US" dirty="0">
              <a:solidFill>
                <a:srgbClr val="C00000"/>
              </a:solidFill>
              <a:latin typeface="Impact" pitchFamily="34" charset="0"/>
            </a:endParaRPr>
          </a:p>
        </p:txBody>
      </p:sp>
      <p:pic>
        <p:nvPicPr>
          <p:cNvPr id="4" name="Picture 2" descr="http://www.wannabebig.com/wp-content/themes/mimboPro_single/images/article_images/training/deadlift_2.jpg"/>
          <p:cNvPicPr>
            <a:picLocks noChangeAspect="1" noChangeArrowheads="1"/>
          </p:cNvPicPr>
          <p:nvPr/>
        </p:nvPicPr>
        <p:blipFill>
          <a:blip r:embed="rId3" cstate="print"/>
          <a:srcRect/>
          <a:stretch>
            <a:fillRect/>
          </a:stretch>
        </p:blipFill>
        <p:spPr bwMode="auto">
          <a:xfrm>
            <a:off x="304800" y="1524000"/>
            <a:ext cx="2381250" cy="2047876"/>
          </a:xfrm>
          <a:prstGeom prst="rect">
            <a:avLst/>
          </a:prstGeom>
          <a:noFill/>
        </p:spPr>
      </p:pic>
      <p:pic>
        <p:nvPicPr>
          <p:cNvPr id="5" name="Picture 4" descr="http://bewell365tx.com/wp-content/uploads/2012/10/lunges.jpg"/>
          <p:cNvPicPr>
            <a:picLocks noChangeAspect="1" noChangeArrowheads="1"/>
          </p:cNvPicPr>
          <p:nvPr/>
        </p:nvPicPr>
        <p:blipFill>
          <a:blip r:embed="rId4" cstate="print"/>
          <a:srcRect/>
          <a:stretch>
            <a:fillRect/>
          </a:stretch>
        </p:blipFill>
        <p:spPr bwMode="auto">
          <a:xfrm>
            <a:off x="3276600" y="1600200"/>
            <a:ext cx="2438400" cy="2057400"/>
          </a:xfrm>
          <a:prstGeom prst="rect">
            <a:avLst/>
          </a:prstGeom>
          <a:noFill/>
        </p:spPr>
      </p:pic>
      <p:pic>
        <p:nvPicPr>
          <p:cNvPr id="6" name="Picture 5" descr="http://sharecareme.s3.amazonaws.com/exercises/assets/210x140/front_step_up_to_balance_curl_to_overhead_press_2_arm_m_finish.jpg"/>
          <p:cNvPicPr>
            <a:picLocks noChangeAspect="1" noChangeArrowheads="1"/>
          </p:cNvPicPr>
          <p:nvPr/>
        </p:nvPicPr>
        <p:blipFill>
          <a:blip r:embed="rId5" cstate="print"/>
          <a:srcRect/>
          <a:stretch>
            <a:fillRect/>
          </a:stretch>
        </p:blipFill>
        <p:spPr bwMode="auto">
          <a:xfrm>
            <a:off x="5791200" y="1981200"/>
            <a:ext cx="2590800" cy="1409701"/>
          </a:xfrm>
          <a:prstGeom prst="rect">
            <a:avLst/>
          </a:prstGeom>
          <a:noFill/>
        </p:spPr>
      </p:pic>
      <p:pic>
        <p:nvPicPr>
          <p:cNvPr id="7" name="Picture 8" descr="https://encrypted-tbn0.gstatic.com/images?q=tbn:ANd9GcR6Sk_1azjZePR_Ox1uNhtfGWoF--hAK873u2t9AvshhRxOHjV_aw"/>
          <p:cNvPicPr>
            <a:picLocks noChangeAspect="1" noChangeArrowheads="1"/>
          </p:cNvPicPr>
          <p:nvPr/>
        </p:nvPicPr>
        <p:blipFill>
          <a:blip r:embed="rId6" cstate="print"/>
          <a:srcRect/>
          <a:stretch>
            <a:fillRect/>
          </a:stretch>
        </p:blipFill>
        <p:spPr bwMode="auto">
          <a:xfrm>
            <a:off x="381000" y="4038600"/>
            <a:ext cx="2238375" cy="2047876"/>
          </a:xfrm>
          <a:prstGeom prst="rect">
            <a:avLst/>
          </a:prstGeom>
          <a:noFill/>
        </p:spPr>
      </p:pic>
      <p:pic>
        <p:nvPicPr>
          <p:cNvPr id="8" name="Picture 10" descr="http://www.bodyrecomposition.com/wp-content/uploads/2008/12/rdl.jpg"/>
          <p:cNvPicPr>
            <a:picLocks noChangeAspect="1" noChangeArrowheads="1"/>
          </p:cNvPicPr>
          <p:nvPr/>
        </p:nvPicPr>
        <p:blipFill>
          <a:blip r:embed="rId7" cstate="print"/>
          <a:srcRect/>
          <a:stretch>
            <a:fillRect/>
          </a:stretch>
        </p:blipFill>
        <p:spPr bwMode="auto">
          <a:xfrm>
            <a:off x="3124200" y="3886200"/>
            <a:ext cx="1933575" cy="2381250"/>
          </a:xfrm>
          <a:prstGeom prst="rect">
            <a:avLst/>
          </a:prstGeom>
          <a:noFill/>
        </p:spPr>
      </p:pic>
      <p:pic>
        <p:nvPicPr>
          <p:cNvPr id="9" name="Picture 12" descr="https://encrypted-tbn2.gstatic.com/images?q=tbn:ANd9GcT5tXBM5264vAMh1OB5KEf6GL7nyFBd7dpOM9rgGkb-FJ4Fr759"/>
          <p:cNvPicPr>
            <a:picLocks noChangeAspect="1" noChangeArrowheads="1"/>
          </p:cNvPicPr>
          <p:nvPr/>
        </p:nvPicPr>
        <p:blipFill>
          <a:blip r:embed="rId8" cstate="print"/>
          <a:srcRect/>
          <a:stretch>
            <a:fillRect/>
          </a:stretch>
        </p:blipFill>
        <p:spPr bwMode="auto">
          <a:xfrm>
            <a:off x="5334000" y="3733800"/>
            <a:ext cx="2209800" cy="990601"/>
          </a:xfrm>
          <a:prstGeom prst="rect">
            <a:avLst/>
          </a:prstGeom>
          <a:noFill/>
        </p:spPr>
      </p:pic>
      <p:pic>
        <p:nvPicPr>
          <p:cNvPr id="10" name="Picture 14" descr="http://coreandmorehealthandfitness.com/wp-content/uploads/2012/06/rev-wood-chop-cable.jpg"/>
          <p:cNvPicPr>
            <a:picLocks noChangeAspect="1" noChangeArrowheads="1"/>
          </p:cNvPicPr>
          <p:nvPr/>
        </p:nvPicPr>
        <p:blipFill>
          <a:blip r:embed="rId9" cstate="print"/>
          <a:srcRect/>
          <a:stretch>
            <a:fillRect/>
          </a:stretch>
        </p:blipFill>
        <p:spPr bwMode="auto">
          <a:xfrm>
            <a:off x="5410200" y="4953000"/>
            <a:ext cx="1981200" cy="1584961"/>
          </a:xfrm>
          <a:prstGeom prst="rect">
            <a:avLst/>
          </a:prstGeom>
          <a:noFill/>
        </p:spPr>
      </p:pic>
      <p:pic>
        <p:nvPicPr>
          <p:cNvPr id="11" name="Picture 16" descr="http://www.fit-pro.com/Media/PublicationsArticle/Lateral%20Band%20Walk_180x270.jpg"/>
          <p:cNvPicPr>
            <a:picLocks noChangeAspect="1" noChangeArrowheads="1"/>
          </p:cNvPicPr>
          <p:nvPr/>
        </p:nvPicPr>
        <p:blipFill>
          <a:blip r:embed="rId10" cstate="print"/>
          <a:srcRect/>
          <a:stretch>
            <a:fillRect/>
          </a:stretch>
        </p:blipFill>
        <p:spPr bwMode="auto">
          <a:xfrm>
            <a:off x="7810500" y="3810000"/>
            <a:ext cx="1562100" cy="28003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52600"/>
            <a:ext cx="6934200" cy="2862322"/>
          </a:xfrm>
          <a:prstGeom prst="rect">
            <a:avLst/>
          </a:prstGeom>
          <a:noFill/>
        </p:spPr>
        <p:txBody>
          <a:bodyPr wrap="square" rtlCol="0">
            <a:spAutoFit/>
          </a:bodyPr>
          <a:lstStyle/>
          <a:p>
            <a:r>
              <a:rPr lang="en-US" dirty="0" err="1" smtClean="0"/>
              <a:t>Meb</a:t>
            </a:r>
            <a:r>
              <a:rPr lang="en-US" dirty="0" smtClean="0"/>
              <a:t> </a:t>
            </a:r>
            <a:r>
              <a:rPr lang="en-US" dirty="0" err="1" smtClean="0"/>
              <a:t>Keflezighi</a:t>
            </a:r>
            <a:r>
              <a:rPr lang="en-US" dirty="0" smtClean="0"/>
              <a:t> – USA (Olympian and Boston Marathon Winner</a:t>
            </a:r>
          </a:p>
          <a:p>
            <a:endParaRPr lang="en-US" dirty="0" smtClean="0"/>
          </a:p>
          <a:p>
            <a:r>
              <a:rPr lang="en-US" dirty="0" err="1" smtClean="0"/>
              <a:t>Inseason</a:t>
            </a:r>
            <a:r>
              <a:rPr lang="en-US" dirty="0" smtClean="0"/>
              <a:t> training regimen</a:t>
            </a:r>
          </a:p>
          <a:p>
            <a:endParaRPr lang="en-US" dirty="0" smtClean="0"/>
          </a:p>
          <a:p>
            <a:r>
              <a:rPr lang="en-US" dirty="0" smtClean="0"/>
              <a:t>AM:  Stretch (dynamic and static)</a:t>
            </a:r>
          </a:p>
          <a:p>
            <a:r>
              <a:rPr lang="en-US" dirty="0" smtClean="0"/>
              <a:t>AM: Morning run</a:t>
            </a:r>
          </a:p>
          <a:p>
            <a:r>
              <a:rPr lang="en-US" dirty="0" smtClean="0"/>
              <a:t>AM: Planks, core exercise with </a:t>
            </a:r>
            <a:r>
              <a:rPr lang="en-US" dirty="0" err="1" smtClean="0"/>
              <a:t>physioball</a:t>
            </a:r>
            <a:r>
              <a:rPr lang="en-US" dirty="0" smtClean="0"/>
              <a:t>, Push-up variations</a:t>
            </a:r>
          </a:p>
          <a:p>
            <a:r>
              <a:rPr lang="en-US" dirty="0" smtClean="0"/>
              <a:t>PM: </a:t>
            </a:r>
            <a:r>
              <a:rPr lang="en-US" dirty="0" err="1" smtClean="0"/>
              <a:t>Elliptigo</a:t>
            </a:r>
            <a:r>
              <a:rPr lang="en-US" dirty="0" smtClean="0"/>
              <a:t> (30 minutes)</a:t>
            </a:r>
          </a:p>
          <a:p>
            <a:r>
              <a:rPr lang="en-US" dirty="0" smtClean="0"/>
              <a:t>PM: post workout stretch</a:t>
            </a:r>
          </a:p>
          <a:p>
            <a:r>
              <a:rPr lang="en-US" dirty="0" smtClean="0"/>
              <a:t>PM:  </a:t>
            </a:r>
            <a:r>
              <a:rPr lang="en-US" dirty="0" smtClean="0"/>
              <a:t>R</a:t>
            </a:r>
            <a:r>
              <a:rPr lang="en-US" dirty="0" smtClean="0"/>
              <a:t>un form activities: High knees, skipping, Wall pistons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In Season Exercises</a:t>
            </a:r>
            <a:endParaRPr lang="en-US" dirty="0">
              <a:solidFill>
                <a:srgbClr val="C00000"/>
              </a:solidFill>
              <a:latin typeface="Impact" pitchFamily="34" charset="0"/>
            </a:endParaRPr>
          </a:p>
        </p:txBody>
      </p:sp>
      <p:sp>
        <p:nvSpPr>
          <p:cNvPr id="4" name="Rectangle 3"/>
          <p:cNvSpPr/>
          <p:nvPr/>
        </p:nvSpPr>
        <p:spPr>
          <a:xfrm>
            <a:off x="838200" y="1447799"/>
            <a:ext cx="7391400" cy="5262979"/>
          </a:xfrm>
          <a:prstGeom prst="rect">
            <a:avLst/>
          </a:prstGeom>
        </p:spPr>
        <p:txBody>
          <a:bodyPr wrap="square">
            <a:spAutoFit/>
          </a:bodyPr>
          <a:lstStyle/>
          <a:p>
            <a:r>
              <a:rPr lang="en-US" sz="2400" dirty="0" smtClean="0">
                <a:latin typeface="+mn-lt"/>
              </a:rPr>
              <a:t>Circuit training with:</a:t>
            </a:r>
          </a:p>
          <a:p>
            <a:pPr lvl="1">
              <a:buFont typeface="Arial" pitchFamily="34" charset="0"/>
              <a:buChar char="•"/>
            </a:pPr>
            <a:r>
              <a:rPr lang="en-US" sz="2400" dirty="0" smtClean="0">
                <a:latin typeface="+mn-lt"/>
              </a:rPr>
              <a:t> Single leg RDL</a:t>
            </a:r>
          </a:p>
          <a:p>
            <a:pPr lvl="1">
              <a:buFont typeface="Arial" pitchFamily="34" charset="0"/>
              <a:buChar char="•"/>
            </a:pPr>
            <a:r>
              <a:rPr lang="en-US" sz="2400" dirty="0" smtClean="0">
                <a:latin typeface="+mn-lt"/>
              </a:rPr>
              <a:t> Body weight overhead squat</a:t>
            </a:r>
          </a:p>
          <a:p>
            <a:pPr lvl="1">
              <a:buFont typeface="Arial" pitchFamily="34" charset="0"/>
              <a:buChar char="•"/>
            </a:pPr>
            <a:r>
              <a:rPr lang="en-US" sz="2400" dirty="0" smtClean="0">
                <a:latin typeface="+mn-lt"/>
              </a:rPr>
              <a:t> Single leg bridge</a:t>
            </a:r>
          </a:p>
          <a:p>
            <a:pPr lvl="1">
              <a:buFont typeface="Arial" pitchFamily="34" charset="0"/>
              <a:buChar char="•"/>
            </a:pPr>
            <a:r>
              <a:rPr lang="en-US" sz="2400" dirty="0" smtClean="0">
                <a:latin typeface="+mn-lt"/>
              </a:rPr>
              <a:t> Clamshell</a:t>
            </a:r>
          </a:p>
          <a:p>
            <a:pPr lvl="1">
              <a:buFont typeface="Arial" pitchFamily="34" charset="0"/>
              <a:buChar char="•"/>
            </a:pPr>
            <a:r>
              <a:rPr lang="en-US" sz="2400" dirty="0" smtClean="0">
                <a:latin typeface="+mn-lt"/>
              </a:rPr>
              <a:t> Lateral Walk</a:t>
            </a:r>
          </a:p>
          <a:p>
            <a:pPr lvl="1">
              <a:buFont typeface="Arial" pitchFamily="34" charset="0"/>
              <a:buChar char="•"/>
            </a:pPr>
            <a:r>
              <a:rPr lang="en-US" sz="2400" dirty="0" smtClean="0">
                <a:latin typeface="+mn-lt"/>
              </a:rPr>
              <a:t> Lunge</a:t>
            </a:r>
          </a:p>
          <a:p>
            <a:endParaRPr lang="en-US" sz="2400" dirty="0" smtClean="0">
              <a:latin typeface="+mn-lt"/>
            </a:endParaRPr>
          </a:p>
          <a:p>
            <a:endParaRPr lang="en-US" sz="2400" dirty="0" smtClean="0">
              <a:latin typeface="+mn-lt"/>
            </a:endParaRPr>
          </a:p>
          <a:p>
            <a:r>
              <a:rPr lang="en-US" sz="2400" dirty="0" smtClean="0">
                <a:latin typeface="+mn-lt"/>
              </a:rPr>
              <a:t>30 seconds to 1 minute of each exercise for 2-3 rotations through.</a:t>
            </a:r>
          </a:p>
          <a:p>
            <a:pPr lvl="1">
              <a:buFont typeface="Arial" pitchFamily="34" charset="0"/>
              <a:buChar char="•"/>
            </a:pPr>
            <a:r>
              <a:rPr lang="en-US" sz="2400" dirty="0" smtClean="0">
                <a:latin typeface="+mn-lt"/>
              </a:rPr>
              <a:t> Rest only after finishing all 6 exercises for 1 minute</a:t>
            </a:r>
          </a:p>
          <a:p>
            <a:pPr lvl="1">
              <a:buFont typeface="Arial" pitchFamily="34" charset="0"/>
              <a:buChar char="•"/>
            </a:pPr>
            <a:r>
              <a:rPr lang="en-US" sz="2400" dirty="0" smtClean="0">
                <a:latin typeface="+mn-lt"/>
              </a:rPr>
              <a:t> This adds a cardiovascular training element to the program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In Season Exercises</a:t>
            </a:r>
            <a:endParaRPr lang="en-US" dirty="0">
              <a:solidFill>
                <a:srgbClr val="C00000"/>
              </a:solidFill>
              <a:latin typeface="Impact" pitchFamily="34" charset="0"/>
            </a:endParaRPr>
          </a:p>
        </p:txBody>
      </p:sp>
      <p:pic>
        <p:nvPicPr>
          <p:cNvPr id="5" name="Picture 2" descr="http://www.fit-pro.com/Media/PublicationsArticle/Lateral%20Band%20Walk_180x270.jpg"/>
          <p:cNvPicPr>
            <a:picLocks noChangeAspect="1" noChangeArrowheads="1"/>
          </p:cNvPicPr>
          <p:nvPr/>
        </p:nvPicPr>
        <p:blipFill>
          <a:blip r:embed="rId3" cstate="print"/>
          <a:srcRect/>
          <a:stretch>
            <a:fillRect/>
          </a:stretch>
        </p:blipFill>
        <p:spPr bwMode="auto">
          <a:xfrm>
            <a:off x="3733800" y="3810000"/>
            <a:ext cx="1714500" cy="2571751"/>
          </a:xfrm>
          <a:prstGeom prst="rect">
            <a:avLst/>
          </a:prstGeom>
          <a:noFill/>
        </p:spPr>
      </p:pic>
      <p:pic>
        <p:nvPicPr>
          <p:cNvPr id="6" name="Picture 4" descr="http://blog.stack.com/wp-content/uploads/Screen-Shot-2011-08-16-at-12.07.59-PM-629x472.png"/>
          <p:cNvPicPr>
            <a:picLocks noChangeAspect="1" noChangeArrowheads="1"/>
          </p:cNvPicPr>
          <p:nvPr/>
        </p:nvPicPr>
        <p:blipFill>
          <a:blip r:embed="rId4" cstate="print"/>
          <a:srcRect/>
          <a:stretch>
            <a:fillRect/>
          </a:stretch>
        </p:blipFill>
        <p:spPr bwMode="auto">
          <a:xfrm>
            <a:off x="457200" y="1524000"/>
            <a:ext cx="2819400" cy="2115671"/>
          </a:xfrm>
          <a:prstGeom prst="rect">
            <a:avLst/>
          </a:prstGeom>
          <a:noFill/>
        </p:spPr>
      </p:pic>
      <p:pic>
        <p:nvPicPr>
          <p:cNvPr id="7" name="Picture 6" descr="https://encrypted-tbn1.gstatic.com/images?q=tbn:ANd9GcQHcp_SMYGAmNnQnbtZYm3nNj1ODDPzJcfY8Mfysf-sqDy_3CVzoQ"/>
          <p:cNvPicPr>
            <a:picLocks noChangeAspect="1" noChangeArrowheads="1"/>
          </p:cNvPicPr>
          <p:nvPr/>
        </p:nvPicPr>
        <p:blipFill>
          <a:blip r:embed="rId5" cstate="print"/>
          <a:srcRect/>
          <a:stretch>
            <a:fillRect/>
          </a:stretch>
        </p:blipFill>
        <p:spPr bwMode="auto">
          <a:xfrm>
            <a:off x="3810000" y="1371600"/>
            <a:ext cx="1562100" cy="2082800"/>
          </a:xfrm>
          <a:prstGeom prst="rect">
            <a:avLst/>
          </a:prstGeom>
          <a:noFill/>
        </p:spPr>
      </p:pic>
      <p:pic>
        <p:nvPicPr>
          <p:cNvPr id="8" name="Picture 8" descr="http://d3vs5ss8iow0ry.cloudfront.net/video-library/thumbnail/single-leg-bridge_-_step_3.max.v1.png"/>
          <p:cNvPicPr>
            <a:picLocks noChangeAspect="1" noChangeArrowheads="1"/>
          </p:cNvPicPr>
          <p:nvPr/>
        </p:nvPicPr>
        <p:blipFill>
          <a:blip r:embed="rId6" cstate="print"/>
          <a:srcRect/>
          <a:stretch>
            <a:fillRect/>
          </a:stretch>
        </p:blipFill>
        <p:spPr bwMode="auto">
          <a:xfrm>
            <a:off x="5486400" y="1447800"/>
            <a:ext cx="2797643" cy="1574582"/>
          </a:xfrm>
          <a:prstGeom prst="rect">
            <a:avLst/>
          </a:prstGeom>
          <a:noFill/>
        </p:spPr>
      </p:pic>
      <p:pic>
        <p:nvPicPr>
          <p:cNvPr id="9" name="Picture 10" descr="http://www.mikereinold.com/wp-content/uploads/image_thumb7.png"/>
          <p:cNvPicPr>
            <a:picLocks noChangeAspect="1" noChangeArrowheads="1"/>
          </p:cNvPicPr>
          <p:nvPr/>
        </p:nvPicPr>
        <p:blipFill>
          <a:blip r:embed="rId7" cstate="print"/>
          <a:srcRect/>
          <a:stretch>
            <a:fillRect/>
          </a:stretch>
        </p:blipFill>
        <p:spPr bwMode="auto">
          <a:xfrm>
            <a:off x="381000" y="4267200"/>
            <a:ext cx="2819400" cy="1704976"/>
          </a:xfrm>
          <a:prstGeom prst="rect">
            <a:avLst/>
          </a:prstGeom>
          <a:noFill/>
        </p:spPr>
      </p:pic>
      <p:pic>
        <p:nvPicPr>
          <p:cNvPr id="10" name="Picture 4" descr="http://bewell365tx.com/wp-content/uploads/2012/10/lunges.jpg"/>
          <p:cNvPicPr>
            <a:picLocks noChangeAspect="1" noChangeArrowheads="1"/>
          </p:cNvPicPr>
          <p:nvPr/>
        </p:nvPicPr>
        <p:blipFill>
          <a:blip r:embed="rId8" cstate="print"/>
          <a:srcRect/>
          <a:stretch>
            <a:fillRect/>
          </a:stretch>
        </p:blipFill>
        <p:spPr bwMode="auto">
          <a:xfrm>
            <a:off x="5638800" y="4038600"/>
            <a:ext cx="2438400" cy="2057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315200" cy="338554"/>
          </a:xfrm>
          <a:prstGeom prst="rect">
            <a:avLst/>
          </a:prstGeom>
        </p:spPr>
        <p:txBody>
          <a:bodyPr wrap="square">
            <a:spAutoFit/>
          </a:bodyPr>
          <a:lstStyle/>
          <a:p>
            <a:r>
              <a:rPr lang="en-US" sz="1600" dirty="0" smtClean="0">
                <a:latin typeface="+mn-lt"/>
              </a:rPr>
              <a:t>.</a:t>
            </a:r>
            <a:endParaRPr lang="en-US" sz="1600" dirty="0" smtClean="0">
              <a:latin typeface="+mn-lt"/>
            </a:endParaRPr>
          </a:p>
        </p:txBody>
      </p:sp>
      <p:sp>
        <p:nvSpPr>
          <p:cNvPr id="3" name="Rectangle 2"/>
          <p:cNvSpPr/>
          <p:nvPr/>
        </p:nvSpPr>
        <p:spPr>
          <a:xfrm>
            <a:off x="685800" y="2209800"/>
            <a:ext cx="7696200" cy="4031873"/>
          </a:xfrm>
          <a:prstGeom prst="rect">
            <a:avLst/>
          </a:prstGeom>
        </p:spPr>
        <p:txBody>
          <a:bodyPr wrap="square">
            <a:spAutoFit/>
          </a:bodyPr>
          <a:lstStyle/>
          <a:p>
            <a:r>
              <a:rPr lang="en-US" sz="1600" b="1" dirty="0" smtClean="0">
                <a:latin typeface="+mn-lt"/>
              </a:rPr>
              <a:t>LEG SWINGS</a:t>
            </a:r>
            <a:r>
              <a:rPr lang="en-US" sz="1600" dirty="0" smtClean="0">
                <a:latin typeface="+mn-lt"/>
              </a:rPr>
              <a:t/>
            </a:r>
            <a:br>
              <a:rPr lang="en-US" sz="1600" dirty="0" smtClean="0">
                <a:latin typeface="+mn-lt"/>
              </a:rPr>
            </a:br>
            <a:r>
              <a:rPr lang="en-US" sz="1600" dirty="0" smtClean="0">
                <a:latin typeface="+mn-lt"/>
              </a:rPr>
              <a:t>Swing one leg out to the side, then swing it back across your body in front of your other leg. Repeat 10 times on each side. Feel wobbly? Hold onto a steady object.</a:t>
            </a:r>
          </a:p>
          <a:p>
            <a:r>
              <a:rPr lang="en-US" sz="1600" b="1" dirty="0" smtClean="0">
                <a:latin typeface="+mn-lt"/>
              </a:rPr>
              <a:t>BUTT-KICKS</a:t>
            </a:r>
            <a:r>
              <a:rPr lang="en-US" sz="1600" dirty="0" smtClean="0">
                <a:latin typeface="+mn-lt"/>
              </a:rPr>
              <a:t/>
            </a:r>
            <a:br>
              <a:rPr lang="en-US" sz="1600" dirty="0" smtClean="0">
                <a:latin typeface="+mn-lt"/>
              </a:rPr>
            </a:br>
            <a:r>
              <a:rPr lang="en-US" sz="1600" dirty="0" smtClean="0">
                <a:latin typeface="+mn-lt"/>
              </a:rPr>
              <a:t>While standing tall, walk forward with an exaggerated backswing so that your heels come up to your </a:t>
            </a:r>
            <a:r>
              <a:rPr lang="en-US" sz="1600" dirty="0" err="1" smtClean="0">
                <a:latin typeface="+mn-lt"/>
              </a:rPr>
              <a:t>glutes</a:t>
            </a:r>
            <a:r>
              <a:rPr lang="en-US" sz="1600" dirty="0" smtClean="0">
                <a:latin typeface="+mn-lt"/>
              </a:rPr>
              <a:t>. When this is easy, try it while jogging. Do 10 reps on each side.</a:t>
            </a:r>
          </a:p>
          <a:p>
            <a:r>
              <a:rPr lang="en-US" sz="1600" b="1" dirty="0" smtClean="0">
                <a:latin typeface="+mn-lt"/>
              </a:rPr>
              <a:t>HACKY-SACK</a:t>
            </a:r>
            <a:r>
              <a:rPr lang="en-US" sz="1600" dirty="0" smtClean="0">
                <a:latin typeface="+mn-lt"/>
              </a:rPr>
              <a:t/>
            </a:r>
            <a:br>
              <a:rPr lang="en-US" sz="1600" dirty="0" smtClean="0">
                <a:latin typeface="+mn-lt"/>
              </a:rPr>
            </a:br>
            <a:r>
              <a:rPr lang="en-US" sz="1600" dirty="0" smtClean="0">
                <a:latin typeface="+mn-lt"/>
              </a:rPr>
              <a:t>Lift your left leg up, bending the knee so it points out. Try to tap the inside of your left foot with your right hand without bending forward. Repeat 10 times on each side.</a:t>
            </a:r>
          </a:p>
          <a:p>
            <a:r>
              <a:rPr lang="en-US" sz="1600" b="1" dirty="0" smtClean="0">
                <a:latin typeface="+mn-lt"/>
              </a:rPr>
              <a:t>TOY SOLDIER</a:t>
            </a:r>
            <a:r>
              <a:rPr lang="en-US" sz="1600" dirty="0" smtClean="0">
                <a:latin typeface="+mn-lt"/>
              </a:rPr>
              <a:t/>
            </a:r>
            <a:br>
              <a:rPr lang="en-US" sz="1600" dirty="0" smtClean="0">
                <a:latin typeface="+mn-lt"/>
              </a:rPr>
            </a:br>
            <a:r>
              <a:rPr lang="en-US" sz="1600" dirty="0" smtClean="0">
                <a:latin typeface="+mn-lt"/>
              </a:rPr>
              <a:t>Keeping your back and knees straight, walk forward, lifting your legs straight out in front and flexing your toes. Do 10 reps on each side.</a:t>
            </a:r>
          </a:p>
          <a:p>
            <a:r>
              <a:rPr lang="en-US" sz="1600" b="1" dirty="0" smtClean="0">
                <a:latin typeface="+mn-lt"/>
              </a:rPr>
              <a:t>WALKING LUNGES</a:t>
            </a:r>
            <a:r>
              <a:rPr lang="en-US" sz="1600" dirty="0" smtClean="0">
                <a:latin typeface="+mn-lt"/>
              </a:rPr>
              <a:t/>
            </a:r>
            <a:br>
              <a:rPr lang="en-US" sz="1600" dirty="0" smtClean="0">
                <a:latin typeface="+mn-lt"/>
              </a:rPr>
            </a:br>
            <a:r>
              <a:rPr lang="en-US" sz="1600" dirty="0" smtClean="0">
                <a:latin typeface="+mn-lt"/>
              </a:rPr>
              <a:t>Step forward using a long stride, keeping the front knee over or just behind your toes. Lower your body by dropping your back knee toward the ground. Maintain an upright posture and keep your abdominal muscles tight. Do 5 reps on each side.</a:t>
            </a:r>
            <a:endParaRPr lang="en-US" sz="1600" dirty="0">
              <a:latin typeface="+mn-lt"/>
            </a:endParaRPr>
          </a:p>
        </p:txBody>
      </p:sp>
      <p:sp>
        <p:nvSpPr>
          <p:cNvPr id="4" name="TextBox 3"/>
          <p:cNvSpPr txBox="1"/>
          <p:nvPr/>
        </p:nvSpPr>
        <p:spPr>
          <a:xfrm>
            <a:off x="6324600" y="228600"/>
            <a:ext cx="4038600" cy="381000"/>
          </a:xfrm>
          <a:prstGeom prst="rect">
            <a:avLst/>
          </a:prstGeom>
          <a:noFill/>
        </p:spPr>
        <p:txBody>
          <a:bodyPr wrap="square" rtlCol="0">
            <a:spAutoFit/>
          </a:bodyPr>
          <a:lstStyle/>
          <a:p>
            <a:r>
              <a:rPr lang="en-US" dirty="0" smtClean="0"/>
              <a:t> </a:t>
            </a:r>
            <a:r>
              <a:rPr lang="en-US" dirty="0" smtClean="0">
                <a:solidFill>
                  <a:srgbClr val="C00000"/>
                </a:solidFill>
                <a:latin typeface="Impact" pitchFamily="34" charset="0"/>
              </a:rPr>
              <a:t>Dynamic Warm Ups</a:t>
            </a:r>
            <a:endParaRPr lang="en-US" dirty="0">
              <a:solidFill>
                <a:srgbClr val="C00000"/>
              </a:solidFill>
              <a:latin typeface="Impac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6" descr="http://fitbie.msn.com/sites/default/files/hacky-sack-art.jpg"/>
          <p:cNvPicPr>
            <a:picLocks noChangeAspect="1" noChangeArrowheads="1"/>
          </p:cNvPicPr>
          <p:nvPr/>
        </p:nvPicPr>
        <p:blipFill>
          <a:blip r:embed="rId2" cstate="print"/>
          <a:srcRect/>
          <a:stretch>
            <a:fillRect/>
          </a:stretch>
        </p:blipFill>
        <p:spPr bwMode="auto">
          <a:xfrm>
            <a:off x="5715000" y="990600"/>
            <a:ext cx="2857500" cy="2447926"/>
          </a:xfrm>
          <a:prstGeom prst="rect">
            <a:avLst/>
          </a:prstGeom>
          <a:noFill/>
        </p:spPr>
      </p:pic>
      <p:pic>
        <p:nvPicPr>
          <p:cNvPr id="65544" name="Picture 8" descr="http://fitbie.msn.com/sites/default/files/toy-soldier-art.jpg"/>
          <p:cNvPicPr>
            <a:picLocks noChangeAspect="1" noChangeArrowheads="1"/>
          </p:cNvPicPr>
          <p:nvPr/>
        </p:nvPicPr>
        <p:blipFill>
          <a:blip r:embed="rId3" cstate="print"/>
          <a:srcRect/>
          <a:stretch>
            <a:fillRect/>
          </a:stretch>
        </p:blipFill>
        <p:spPr bwMode="auto">
          <a:xfrm>
            <a:off x="457200" y="3505200"/>
            <a:ext cx="2857500" cy="2447926"/>
          </a:xfrm>
          <a:prstGeom prst="rect">
            <a:avLst/>
          </a:prstGeom>
          <a:noFill/>
        </p:spPr>
      </p:pic>
      <p:pic>
        <p:nvPicPr>
          <p:cNvPr id="65546" name="Picture 10" descr="http://fitbie.msn.com/sites/default/files/walking-lunges-art.jpg"/>
          <p:cNvPicPr>
            <a:picLocks noChangeAspect="1" noChangeArrowheads="1"/>
          </p:cNvPicPr>
          <p:nvPr/>
        </p:nvPicPr>
        <p:blipFill>
          <a:blip r:embed="rId4" cstate="print"/>
          <a:srcRect/>
          <a:stretch>
            <a:fillRect/>
          </a:stretch>
        </p:blipFill>
        <p:spPr bwMode="auto">
          <a:xfrm>
            <a:off x="4419600" y="3657600"/>
            <a:ext cx="2857500" cy="2447926"/>
          </a:xfrm>
          <a:prstGeom prst="rect">
            <a:avLst/>
          </a:prstGeom>
          <a:noFill/>
        </p:spPr>
      </p:pic>
      <p:pic>
        <p:nvPicPr>
          <p:cNvPr id="65548" name="Picture 12" descr="http://fitbie.msn.com/sites/default/files/leg-swings-art.jpg"/>
          <p:cNvPicPr>
            <a:picLocks noChangeAspect="1" noChangeArrowheads="1"/>
          </p:cNvPicPr>
          <p:nvPr/>
        </p:nvPicPr>
        <p:blipFill>
          <a:blip r:embed="rId5" cstate="print"/>
          <a:srcRect/>
          <a:stretch>
            <a:fillRect/>
          </a:stretch>
        </p:blipFill>
        <p:spPr bwMode="auto">
          <a:xfrm>
            <a:off x="1016098" y="1295400"/>
            <a:ext cx="2451297" cy="2099946"/>
          </a:xfrm>
          <a:prstGeom prst="rect">
            <a:avLst/>
          </a:prstGeom>
          <a:noFill/>
        </p:spPr>
      </p:pic>
      <p:pic>
        <p:nvPicPr>
          <p:cNvPr id="65550" name="Picture 14" descr="http://fitbie.msn.com/sites/default/files/butt-kicks-art.jpg"/>
          <p:cNvPicPr>
            <a:picLocks noChangeAspect="1" noChangeArrowheads="1"/>
          </p:cNvPicPr>
          <p:nvPr/>
        </p:nvPicPr>
        <p:blipFill>
          <a:blip r:embed="rId6" cstate="print"/>
          <a:srcRect/>
          <a:stretch>
            <a:fillRect/>
          </a:stretch>
        </p:blipFill>
        <p:spPr bwMode="auto">
          <a:xfrm>
            <a:off x="3352800" y="990600"/>
            <a:ext cx="2857500" cy="24479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752600"/>
            <a:ext cx="6629400" cy="5262979"/>
          </a:xfrm>
          <a:prstGeom prst="rect">
            <a:avLst/>
          </a:prstGeom>
        </p:spPr>
        <p:txBody>
          <a:bodyPr wrap="square">
            <a:spAutoFit/>
          </a:bodyPr>
          <a:lstStyle/>
          <a:p>
            <a:pPr algn="ctr">
              <a:defRPr/>
            </a:pPr>
            <a:r>
              <a:rPr lang="en-US" sz="4000" dirty="0" smtClean="0"/>
              <a:t>Thank You!!</a:t>
            </a:r>
          </a:p>
          <a:p>
            <a:pPr algn="ctr" eaLnBrk="1" hangingPunct="1">
              <a:buFont typeface="Wingdings" pitchFamily="2" charset="2"/>
              <a:buNone/>
              <a:defRPr/>
            </a:pPr>
            <a:endParaRPr lang="en-US" dirty="0" smtClean="0"/>
          </a:p>
          <a:p>
            <a:pPr algn="ctr" eaLnBrk="1" hangingPunct="1">
              <a:buFont typeface="Wingdings" pitchFamily="2" charset="2"/>
              <a:buNone/>
              <a:defRPr/>
            </a:pPr>
            <a:r>
              <a:rPr lang="en-US" b="1" dirty="0" smtClean="0"/>
              <a:t>Mike Evangelist, MS, PT</a:t>
            </a:r>
          </a:p>
          <a:p>
            <a:pPr algn="ctr" eaLnBrk="1" hangingPunct="1">
              <a:buFont typeface="Wingdings" pitchFamily="2" charset="2"/>
              <a:buNone/>
              <a:defRPr/>
            </a:pPr>
            <a:r>
              <a:rPr lang="en-US" b="1" dirty="0" smtClean="0"/>
              <a:t>Partner/Clinical Director</a:t>
            </a:r>
          </a:p>
          <a:p>
            <a:pPr algn="ctr" eaLnBrk="1" hangingPunct="1">
              <a:buFont typeface="Wingdings" pitchFamily="2" charset="2"/>
              <a:buNone/>
              <a:defRPr/>
            </a:pPr>
            <a:r>
              <a:rPr lang="en-US" b="1" dirty="0" smtClean="0"/>
              <a:t>JAG Physical Therapy</a:t>
            </a:r>
          </a:p>
          <a:p>
            <a:pPr algn="ctr" eaLnBrk="1" hangingPunct="1">
              <a:buFont typeface="Wingdings" pitchFamily="2" charset="2"/>
              <a:buNone/>
              <a:defRPr/>
            </a:pPr>
            <a:r>
              <a:rPr lang="en-US" dirty="0" smtClean="0"/>
              <a:t>West Orange</a:t>
            </a:r>
          </a:p>
          <a:p>
            <a:pPr algn="ctr" eaLnBrk="1" hangingPunct="1">
              <a:buFont typeface="Wingdings" pitchFamily="2" charset="2"/>
              <a:buNone/>
              <a:defRPr/>
            </a:pPr>
            <a:r>
              <a:rPr lang="en-US" dirty="0" smtClean="0"/>
              <a:t>Warren</a:t>
            </a:r>
          </a:p>
          <a:p>
            <a:pPr algn="ctr" eaLnBrk="1" hangingPunct="1">
              <a:buFont typeface="Wingdings" pitchFamily="2" charset="2"/>
              <a:buNone/>
              <a:defRPr/>
            </a:pPr>
            <a:r>
              <a:rPr lang="en-US" dirty="0" smtClean="0"/>
              <a:t>Cedar Knolls</a:t>
            </a:r>
          </a:p>
          <a:p>
            <a:pPr algn="ctr" eaLnBrk="1" hangingPunct="1">
              <a:buFont typeface="Wingdings" pitchFamily="2" charset="2"/>
              <a:buNone/>
              <a:defRPr/>
            </a:pPr>
            <a:r>
              <a:rPr lang="en-US" sz="1400" dirty="0" smtClean="0"/>
              <a:t>Union</a:t>
            </a:r>
          </a:p>
          <a:p>
            <a:pPr algn="ctr" eaLnBrk="1" hangingPunct="1">
              <a:buFont typeface="Wingdings" pitchFamily="2" charset="2"/>
              <a:buNone/>
              <a:defRPr/>
            </a:pPr>
            <a:r>
              <a:rPr lang="en-US" sz="1400" dirty="0" smtClean="0"/>
              <a:t>Hackensack</a:t>
            </a:r>
          </a:p>
          <a:p>
            <a:pPr algn="ctr" eaLnBrk="1" hangingPunct="1">
              <a:buFont typeface="Wingdings" pitchFamily="2" charset="2"/>
              <a:buNone/>
              <a:defRPr/>
            </a:pPr>
            <a:r>
              <a:rPr lang="en-US" sz="1400" dirty="0" smtClean="0"/>
              <a:t>Woodbridge</a:t>
            </a:r>
          </a:p>
          <a:p>
            <a:pPr algn="ctr" eaLnBrk="1" hangingPunct="1">
              <a:buFont typeface="Wingdings" pitchFamily="2" charset="2"/>
              <a:buNone/>
              <a:defRPr/>
            </a:pPr>
            <a:r>
              <a:rPr lang="en-US" sz="1400" dirty="0" smtClean="0"/>
              <a:t>Princeton</a:t>
            </a:r>
          </a:p>
          <a:p>
            <a:pPr algn="ctr" eaLnBrk="1" hangingPunct="1">
              <a:buFont typeface="Wingdings" pitchFamily="2" charset="2"/>
              <a:buNone/>
              <a:defRPr/>
            </a:pPr>
            <a:r>
              <a:rPr lang="en-US" sz="1400" dirty="0" smtClean="0"/>
              <a:t>Fairfield</a:t>
            </a:r>
          </a:p>
          <a:p>
            <a:pPr algn="ctr" eaLnBrk="1" hangingPunct="1">
              <a:buFont typeface="Wingdings" pitchFamily="2" charset="2"/>
              <a:buNone/>
              <a:defRPr/>
            </a:pPr>
            <a:r>
              <a:rPr lang="en-US" sz="1400" dirty="0" smtClean="0"/>
              <a:t>Old Bridge</a:t>
            </a:r>
          </a:p>
          <a:p>
            <a:pPr algn="ctr" eaLnBrk="1" hangingPunct="1">
              <a:buFont typeface="Wingdings" pitchFamily="2" charset="2"/>
              <a:buNone/>
              <a:defRPr/>
            </a:pPr>
            <a:r>
              <a:rPr lang="en-US" sz="1400" dirty="0" smtClean="0"/>
              <a:t>New York City (40</a:t>
            </a:r>
            <a:r>
              <a:rPr lang="en-US" sz="1400" baseline="30000" dirty="0" smtClean="0"/>
              <a:t>th</a:t>
            </a:r>
            <a:r>
              <a:rPr lang="en-US" sz="1400" dirty="0" smtClean="0"/>
              <a:t> and Madison Ave)</a:t>
            </a:r>
            <a:endParaRPr lang="en-US" sz="1400" dirty="0" smtClean="0"/>
          </a:p>
          <a:p>
            <a:pPr algn="ctr" eaLnBrk="1" hangingPunct="1">
              <a:buFont typeface="Wingdings" pitchFamily="2" charset="2"/>
              <a:buNone/>
              <a:defRPr/>
            </a:pPr>
            <a:r>
              <a:rPr lang="en-US" dirty="0" smtClean="0"/>
              <a:t>Please email </a:t>
            </a:r>
            <a:r>
              <a:rPr lang="en-US" dirty="0" smtClean="0"/>
              <a:t>me</a:t>
            </a:r>
            <a:r>
              <a:rPr lang="en-US" dirty="0" smtClean="0"/>
              <a:t> </a:t>
            </a:r>
            <a:r>
              <a:rPr lang="en-US" dirty="0" smtClean="0"/>
              <a:t>at </a:t>
            </a:r>
            <a:r>
              <a:rPr lang="en-US" b="1" dirty="0" smtClean="0"/>
              <a:t>mevangelist@jagpt.com</a:t>
            </a:r>
            <a:r>
              <a:rPr lang="en-US" dirty="0" smtClean="0"/>
              <a:t> </a:t>
            </a:r>
            <a:r>
              <a:rPr lang="en-US" dirty="0" smtClean="0"/>
              <a:t>for additional information</a:t>
            </a:r>
          </a:p>
          <a:p>
            <a:pPr algn="ctr" eaLnBrk="1" hangingPunct="1">
              <a:buFont typeface="Wingdings" pitchFamily="2" charset="2"/>
              <a:buNone/>
              <a:defRPr/>
            </a:pPr>
            <a:r>
              <a:rPr lang="en-US" b="1" dirty="0" smtClean="0">
                <a:solidFill>
                  <a:srgbClr val="C00000"/>
                </a:solidFill>
              </a:rPr>
              <a:t>www.JAGPT.com</a:t>
            </a:r>
          </a:p>
          <a:p>
            <a:pPr algn="ct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69332"/>
          </a:xfrm>
          <a:prstGeom prst="rect">
            <a:avLst/>
          </a:prstGeom>
          <a:noFill/>
        </p:spPr>
        <p:txBody>
          <a:bodyPr wrap="square" rtlCol="0">
            <a:spAutoFit/>
          </a:bodyPr>
          <a:lstStyle/>
          <a:p>
            <a:pPr algn="r"/>
            <a:r>
              <a:rPr lang="en-US" dirty="0" smtClean="0">
                <a:solidFill>
                  <a:srgbClr val="C00000"/>
                </a:solidFill>
                <a:latin typeface="Impact" pitchFamily="34" charset="0"/>
              </a:rPr>
              <a:t>Prevalence of Injuries in Track and Field </a:t>
            </a:r>
            <a:endParaRPr lang="en-US" dirty="0">
              <a:solidFill>
                <a:srgbClr val="C00000"/>
              </a:solidFill>
              <a:latin typeface="Impact" pitchFamily="34" charset="0"/>
            </a:endParaRPr>
          </a:p>
        </p:txBody>
      </p:sp>
      <p:sp>
        <p:nvSpPr>
          <p:cNvPr id="4" name="Content Placeholder 2"/>
          <p:cNvSpPr txBox="1">
            <a:spLocks/>
          </p:cNvSpPr>
          <p:nvPr/>
        </p:nvSpPr>
        <p:spPr>
          <a:xfrm>
            <a:off x="457200" y="1600200"/>
            <a:ext cx="8229600" cy="49530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Runners</a:t>
            </a:r>
            <a:r>
              <a:rPr kumimoji="0" lang="en-US" sz="2600" b="0" i="0" u="none" strike="noStrike" kern="0" cap="none" spc="0" normalizeH="0" noProof="0" dirty="0" smtClean="0">
                <a:ln>
                  <a:noFill/>
                </a:ln>
                <a:solidFill>
                  <a:schemeClr val="tx1"/>
                </a:solidFill>
                <a:effectLst/>
                <a:uLnTx/>
                <a:uFillTx/>
                <a:latin typeface="+mn-lt"/>
                <a:ea typeface="+mn-ea"/>
                <a:cs typeface="+mn-cs"/>
              </a:rPr>
              <a:t> </a:t>
            </a:r>
            <a:r>
              <a:rPr kumimoji="0" lang="en-US" sz="2600" b="0" i="0" u="none" strike="noStrike" kern="0" cap="none" spc="0" normalizeH="0" baseline="0" noProof="0" dirty="0" smtClean="0">
                <a:ln>
                  <a:noFill/>
                </a:ln>
                <a:solidFill>
                  <a:schemeClr val="tx1"/>
                </a:solidFill>
                <a:effectLst/>
                <a:uLnTx/>
                <a:uFillTx/>
                <a:latin typeface="+mn-lt"/>
                <a:ea typeface="+mn-ea"/>
                <a:cs typeface="+mn-cs"/>
              </a:rPr>
              <a:t>have </a:t>
            </a:r>
            <a:r>
              <a:rPr kumimoji="0" lang="en-US" sz="2600" b="0" i="0" u="none" strike="noStrike" kern="0" cap="none" spc="0" normalizeH="0" baseline="0" noProof="0" dirty="0" smtClean="0">
                <a:ln>
                  <a:noFill/>
                </a:ln>
                <a:solidFill>
                  <a:schemeClr val="tx1"/>
                </a:solidFill>
                <a:effectLst/>
                <a:uLnTx/>
                <a:uFillTx/>
                <a:latin typeface="+mn-lt"/>
                <a:ea typeface="+mn-ea"/>
                <a:cs typeface="+mn-cs"/>
              </a:rPr>
              <a:t>the highest incidence of injury behind football and soccer in high school athletics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Most commonly reported injuries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Shin Splints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Patellofemoral</a:t>
            </a:r>
            <a:r>
              <a:rPr kumimoji="0" lang="en-US" sz="2400" b="0" i="0" u="none" strike="noStrike" kern="0" cap="none" spc="0" normalizeH="0" baseline="0" noProof="0" dirty="0" smtClean="0">
                <a:ln>
                  <a:noFill/>
                </a:ln>
                <a:solidFill>
                  <a:schemeClr val="tx1"/>
                </a:solidFill>
                <a:effectLst/>
                <a:uLnTx/>
                <a:uFillTx/>
                <a:latin typeface="+mn-lt"/>
                <a:ea typeface="+mn-ea"/>
                <a:cs typeface="+mn-cs"/>
              </a:rPr>
              <a:t> Pain Syndrome</a:t>
            </a:r>
          </a:p>
          <a:p>
            <a:pPr marL="742950" lvl="1" indent="-285750" eaLnBrk="0" hangingPunct="0">
              <a:spcBef>
                <a:spcPct val="20000"/>
              </a:spcBef>
              <a:buFontTx/>
              <a:buChar char="–"/>
              <a:defRPr/>
            </a:pPr>
            <a:r>
              <a:rPr lang="en-US" sz="2400" kern="0" dirty="0" smtClean="0">
                <a:latin typeface="+mn-lt"/>
              </a:rPr>
              <a:t>ITB Syndrome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Stress Fracture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Tendonitis (Achilles, Patella)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Muscle Strains (hamstring, calf)</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Most of these Injuries are OVERUSE injuries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1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1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Shin Splints</a:t>
            </a:r>
            <a:endParaRPr lang="en-US" dirty="0">
              <a:solidFill>
                <a:srgbClr val="C00000"/>
              </a:solidFill>
              <a:latin typeface="Impact" pitchFamily="34" charset="0"/>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Shin Splints (MTSS) is an injury in which </a:t>
            </a:r>
            <a:r>
              <a:rPr kumimoji="0" lang="en-US" sz="2400" b="0" i="0" u="none" strike="noStrike" kern="0" cap="none" spc="0" normalizeH="0" baseline="0" noProof="0" smtClean="0">
                <a:ln>
                  <a:noFill/>
                </a:ln>
                <a:solidFill>
                  <a:schemeClr val="tx1"/>
                </a:solidFill>
                <a:effectLst/>
                <a:uLnTx/>
                <a:uFillTx/>
                <a:latin typeface="+mn-lt"/>
                <a:ea typeface="+mn-ea"/>
                <a:cs typeface="+mn-cs"/>
              </a:rPr>
              <a:t>the anterior/posterior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tibialis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muscle is irritated at its origin on the medial tibia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Pain is usually caused due to excessive force on the lower extremity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Running downhill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Repetitive sprints/</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plyometrics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Running on too hard a surface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2" descr="http://2.bp.blogspot.com/_5Z2qKLsiuaQ/TMCSqPJEKQI/AAAAAAAAAHw/q_iHAXb_zNk/s1600/r7_shinsplints.jpg"/>
          <p:cNvPicPr>
            <a:picLocks noChangeAspect="1" noChangeArrowheads="1"/>
          </p:cNvPicPr>
          <p:nvPr/>
        </p:nvPicPr>
        <p:blipFill>
          <a:blip r:embed="rId3" cstate="print"/>
          <a:srcRect/>
          <a:stretch>
            <a:fillRect/>
          </a:stretch>
        </p:blipFill>
        <p:spPr bwMode="auto">
          <a:xfrm>
            <a:off x="5943600" y="3886200"/>
            <a:ext cx="2286000" cy="2819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Shin Splints Treatment</a:t>
            </a:r>
            <a:endParaRPr lang="en-US" dirty="0">
              <a:solidFill>
                <a:srgbClr val="C00000"/>
              </a:solidFill>
              <a:latin typeface="Impact" pitchFamily="34" charset="0"/>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Best treatment is rest and ice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Ice massage at area of inflammation post run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Orthotics to provide proper cushioning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Strengthening of surrounding muscles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Calf muscles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Posterior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tibialis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Peroneals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Foot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intrinsics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200150" lvl="2" indent="-285750" eaLnBrk="0" hangingPunct="0">
              <a:spcBef>
                <a:spcPct val="20000"/>
              </a:spcBef>
              <a:buFontTx/>
              <a:buChar char="–"/>
            </a:pPr>
            <a:r>
              <a:rPr kumimoji="0" lang="en-US" b="0" i="0" u="none" strike="noStrike" kern="0" cap="none" spc="0" normalizeH="0" baseline="0" noProof="0" dirty="0" smtClean="0">
                <a:ln>
                  <a:noFill/>
                </a:ln>
                <a:solidFill>
                  <a:schemeClr val="tx1"/>
                </a:solidFill>
                <a:effectLst/>
                <a:uLnTx/>
                <a:uFillTx/>
                <a:latin typeface="+mn-lt"/>
                <a:ea typeface="+mn-ea"/>
                <a:cs typeface="+mn-cs"/>
              </a:rPr>
              <a:t>Barefoot warm ups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Return to running on soft surfaces first</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1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Shin Splints Prevention</a:t>
            </a:r>
            <a:endParaRPr lang="en-US" dirty="0">
              <a:solidFill>
                <a:srgbClr val="C00000"/>
              </a:solidFill>
              <a:latin typeface="Impact" pitchFamily="34" charset="0"/>
            </a:endParaRPr>
          </a:p>
        </p:txBody>
      </p:sp>
      <p:sp>
        <p:nvSpPr>
          <p:cNvPr id="4" name="Content Placeholder 2"/>
          <p:cNvSpPr txBox="1">
            <a:spLocks/>
          </p:cNvSpPr>
          <p:nvPr/>
        </p:nvSpPr>
        <p:spPr>
          <a:xfrm>
            <a:off x="457200" y="1600201"/>
            <a:ext cx="8305800" cy="2438399"/>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Prevention: Duck walk drills prior to workouts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4 Way ankle strengthening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Stretching of calf/anterior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tibialis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“Quiet” running drills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Running without hearing your feet slap the ground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Improves mechanics, decreases stress on lower leg</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2" descr="http://i300.photobucket.com/albums/nn39/bjrptatc/macon061.jpg"/>
          <p:cNvPicPr>
            <a:picLocks noChangeAspect="1" noChangeArrowheads="1"/>
          </p:cNvPicPr>
          <p:nvPr/>
        </p:nvPicPr>
        <p:blipFill>
          <a:blip r:embed="rId3" cstate="print"/>
          <a:srcRect/>
          <a:stretch>
            <a:fillRect/>
          </a:stretch>
        </p:blipFill>
        <p:spPr bwMode="auto">
          <a:xfrm>
            <a:off x="685800" y="4419600"/>
            <a:ext cx="2209800" cy="2209801"/>
          </a:xfrm>
          <a:prstGeom prst="rect">
            <a:avLst/>
          </a:prstGeom>
          <a:noFill/>
        </p:spPr>
      </p:pic>
      <p:pic>
        <p:nvPicPr>
          <p:cNvPr id="6" name="Picture 4" descr="http://www.physioadvisor.com.au/assets/256/images/15994256(300x300).jpg"/>
          <p:cNvPicPr>
            <a:picLocks noChangeAspect="1" noChangeArrowheads="1"/>
          </p:cNvPicPr>
          <p:nvPr/>
        </p:nvPicPr>
        <p:blipFill>
          <a:blip r:embed="rId4" cstate="print"/>
          <a:srcRect/>
          <a:stretch>
            <a:fillRect/>
          </a:stretch>
        </p:blipFill>
        <p:spPr bwMode="auto">
          <a:xfrm>
            <a:off x="3886200" y="4419600"/>
            <a:ext cx="1760855" cy="2247900"/>
          </a:xfrm>
          <a:prstGeom prst="rect">
            <a:avLst/>
          </a:prstGeom>
          <a:noFill/>
        </p:spPr>
      </p:pic>
      <p:pic>
        <p:nvPicPr>
          <p:cNvPr id="7" name="Picture 6" descr="http://ihamedical.com/mesc/images/solecrop.jpg"/>
          <p:cNvPicPr>
            <a:picLocks noChangeAspect="1" noChangeArrowheads="1"/>
          </p:cNvPicPr>
          <p:nvPr/>
        </p:nvPicPr>
        <p:blipFill>
          <a:blip r:embed="rId5" cstate="print"/>
          <a:srcRect/>
          <a:stretch>
            <a:fillRect/>
          </a:stretch>
        </p:blipFill>
        <p:spPr bwMode="auto">
          <a:xfrm>
            <a:off x="6400800" y="4343400"/>
            <a:ext cx="1600450" cy="228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err="1" smtClean="0">
                <a:solidFill>
                  <a:srgbClr val="C00000"/>
                </a:solidFill>
                <a:latin typeface="Impact" pitchFamily="34" charset="0"/>
              </a:rPr>
              <a:t>Patellofemoral</a:t>
            </a:r>
            <a:r>
              <a:rPr lang="en-US" dirty="0" smtClean="0">
                <a:solidFill>
                  <a:srgbClr val="C00000"/>
                </a:solidFill>
                <a:latin typeface="Impact" pitchFamily="34" charset="0"/>
              </a:rPr>
              <a:t> Pain Syndrome</a:t>
            </a:r>
            <a:endParaRPr lang="en-US" dirty="0">
              <a:solidFill>
                <a:srgbClr val="C00000"/>
              </a:solidFill>
              <a:latin typeface="Impact" pitchFamily="34" charset="0"/>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Pain around the knee cap which is caused by poor tracking of patella.</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3124200" y="2743200"/>
            <a:ext cx="5486400" cy="3293209"/>
          </a:xfrm>
          <a:prstGeom prst="rect">
            <a:avLst/>
          </a:prstGeom>
          <a:noFill/>
        </p:spPr>
        <p:txBody>
          <a:bodyPr wrap="square" rtlCol="0">
            <a:spAutoFit/>
          </a:bodyPr>
          <a:lstStyle/>
          <a:p>
            <a:pPr>
              <a:buFont typeface="Arial" pitchFamily="34" charset="0"/>
              <a:buChar char="•"/>
            </a:pPr>
            <a:r>
              <a:rPr lang="en-US" sz="2400" dirty="0" smtClean="0">
                <a:latin typeface="+mn-lt"/>
              </a:rPr>
              <a:t> Typically due to imbalance of muscles or poor Q angle </a:t>
            </a:r>
          </a:p>
          <a:p>
            <a:endParaRPr lang="en-US" sz="2400" dirty="0" smtClean="0">
              <a:latin typeface="+mn-lt"/>
            </a:endParaRPr>
          </a:p>
          <a:p>
            <a:pPr>
              <a:buFont typeface="Arial" pitchFamily="34" charset="0"/>
              <a:buChar char="•"/>
            </a:pPr>
            <a:r>
              <a:rPr lang="en-US" sz="2400" dirty="0" smtClean="0">
                <a:latin typeface="+mn-lt"/>
              </a:rPr>
              <a:t> Females &gt; Males</a:t>
            </a:r>
          </a:p>
          <a:p>
            <a:endParaRPr lang="en-US" sz="2400" dirty="0" smtClean="0">
              <a:latin typeface="+mn-lt"/>
            </a:endParaRPr>
          </a:p>
          <a:p>
            <a:pPr>
              <a:buFont typeface="Arial" pitchFamily="34" charset="0"/>
              <a:buChar char="•"/>
            </a:pPr>
            <a:r>
              <a:rPr lang="en-US" sz="2400" dirty="0" smtClean="0">
                <a:latin typeface="+mn-lt"/>
              </a:rPr>
              <a:t> Symptoms include</a:t>
            </a:r>
          </a:p>
          <a:p>
            <a:pPr lvl="1">
              <a:buFont typeface="Arial" pitchFamily="34" charset="0"/>
              <a:buChar char="•"/>
            </a:pPr>
            <a:r>
              <a:rPr lang="en-US" sz="2400" dirty="0" smtClean="0">
                <a:latin typeface="+mn-lt"/>
              </a:rPr>
              <a:t> </a:t>
            </a:r>
            <a:r>
              <a:rPr lang="en-US" sz="2000" dirty="0" smtClean="0">
                <a:latin typeface="+mn-lt"/>
              </a:rPr>
              <a:t>Pain with prolonged bending of knee</a:t>
            </a:r>
          </a:p>
          <a:p>
            <a:pPr lvl="1">
              <a:buFont typeface="Arial" pitchFamily="34" charset="0"/>
              <a:buChar char="•"/>
            </a:pPr>
            <a:r>
              <a:rPr lang="en-US" sz="2000" dirty="0" smtClean="0">
                <a:latin typeface="+mn-lt"/>
              </a:rPr>
              <a:t> Difficulty descending stairs</a:t>
            </a:r>
          </a:p>
          <a:p>
            <a:pPr lvl="1">
              <a:buFont typeface="Arial" pitchFamily="34" charset="0"/>
              <a:buChar char="•"/>
            </a:pPr>
            <a:r>
              <a:rPr lang="en-US" sz="2000" dirty="0" smtClean="0">
                <a:latin typeface="+mn-lt"/>
              </a:rPr>
              <a:t> Pain after running/sport activity</a:t>
            </a:r>
            <a:endParaRPr lang="en-US" sz="2000" dirty="0">
              <a:latin typeface="+mn-lt"/>
            </a:endParaRPr>
          </a:p>
        </p:txBody>
      </p:sp>
      <p:pic>
        <p:nvPicPr>
          <p:cNvPr id="6" name="Picture 2" descr="http://maxcdn.fooyoh.com/files/attach/images/1027/085/007/knee.jpg"/>
          <p:cNvPicPr>
            <a:picLocks noChangeAspect="1" noChangeArrowheads="1"/>
          </p:cNvPicPr>
          <p:nvPr/>
        </p:nvPicPr>
        <p:blipFill>
          <a:blip r:embed="rId3" cstate="print"/>
          <a:srcRect/>
          <a:stretch>
            <a:fillRect/>
          </a:stretch>
        </p:blipFill>
        <p:spPr bwMode="auto">
          <a:xfrm>
            <a:off x="762000" y="2819400"/>
            <a:ext cx="1995101" cy="35433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28600"/>
            <a:ext cx="4419600" cy="381000"/>
          </a:xfrm>
          <a:prstGeom prst="rect">
            <a:avLst/>
          </a:prstGeom>
          <a:noFill/>
        </p:spPr>
        <p:txBody>
          <a:bodyPr wrap="square" rtlCol="0">
            <a:spAutoFit/>
          </a:bodyPr>
          <a:lstStyle/>
          <a:p>
            <a:pPr algn="r"/>
            <a:r>
              <a:rPr lang="en-US" dirty="0" smtClean="0">
                <a:solidFill>
                  <a:srgbClr val="C00000"/>
                </a:solidFill>
                <a:latin typeface="Impact" pitchFamily="34" charset="0"/>
              </a:rPr>
              <a:t>PFPS Treatment</a:t>
            </a:r>
            <a:endParaRPr lang="en-US" dirty="0">
              <a:solidFill>
                <a:srgbClr val="C00000"/>
              </a:solidFill>
              <a:latin typeface="Impact" pitchFamily="34" charset="0"/>
            </a:endParaRPr>
          </a:p>
        </p:txBody>
      </p:sp>
      <p:sp>
        <p:nvSpPr>
          <p:cNvPr id="4" name="TextBox 3"/>
          <p:cNvSpPr txBox="1"/>
          <p:nvPr/>
        </p:nvSpPr>
        <p:spPr>
          <a:xfrm>
            <a:off x="685800" y="1600200"/>
            <a:ext cx="7696200" cy="2246769"/>
          </a:xfrm>
          <a:prstGeom prst="rect">
            <a:avLst/>
          </a:prstGeom>
          <a:noFill/>
        </p:spPr>
        <p:txBody>
          <a:bodyPr wrap="square" rtlCol="0">
            <a:spAutoFit/>
          </a:bodyPr>
          <a:lstStyle/>
          <a:p>
            <a:pPr>
              <a:buFont typeface="Arial" pitchFamily="34" charset="0"/>
              <a:buChar char="•"/>
            </a:pPr>
            <a:r>
              <a:rPr lang="en-US" sz="3200" dirty="0" smtClean="0">
                <a:latin typeface="+mn-lt"/>
              </a:rPr>
              <a:t> </a:t>
            </a:r>
            <a:r>
              <a:rPr lang="en-US" sz="2400" dirty="0" smtClean="0">
                <a:latin typeface="+mn-lt"/>
              </a:rPr>
              <a:t>Focus on correcting strength imbalances</a:t>
            </a:r>
          </a:p>
          <a:p>
            <a:pPr lvl="1">
              <a:buFont typeface="Arial" pitchFamily="34" charset="0"/>
              <a:buChar char="•"/>
            </a:pPr>
            <a:r>
              <a:rPr lang="en-US" sz="2000" dirty="0" smtClean="0">
                <a:latin typeface="+mn-lt"/>
              </a:rPr>
              <a:t> VMO</a:t>
            </a:r>
          </a:p>
          <a:p>
            <a:pPr lvl="1">
              <a:buFont typeface="Arial" pitchFamily="34" charset="0"/>
              <a:buChar char="•"/>
            </a:pPr>
            <a:r>
              <a:rPr lang="en-US" sz="2000" dirty="0" smtClean="0">
                <a:latin typeface="+mn-lt"/>
              </a:rPr>
              <a:t> Gluteus </a:t>
            </a:r>
            <a:r>
              <a:rPr lang="en-US" sz="2000" dirty="0" err="1" smtClean="0">
                <a:latin typeface="+mn-lt"/>
              </a:rPr>
              <a:t>Medius</a:t>
            </a:r>
            <a:endParaRPr lang="en-US" sz="2000" dirty="0" smtClean="0">
              <a:latin typeface="+mn-lt"/>
            </a:endParaRPr>
          </a:p>
          <a:p>
            <a:pPr lvl="1">
              <a:buFont typeface="Arial" pitchFamily="34" charset="0"/>
              <a:buChar char="•"/>
            </a:pPr>
            <a:r>
              <a:rPr lang="en-US" sz="2000" dirty="0" smtClean="0">
                <a:latin typeface="+mn-lt"/>
              </a:rPr>
              <a:t> Deep Hip Rotators</a:t>
            </a:r>
          </a:p>
          <a:p>
            <a:pPr>
              <a:buFont typeface="Arial" pitchFamily="34" charset="0"/>
              <a:buChar char="•"/>
            </a:pPr>
            <a:r>
              <a:rPr lang="en-US" sz="2400" dirty="0" smtClean="0">
                <a:latin typeface="+mn-lt"/>
              </a:rPr>
              <a:t> ICE</a:t>
            </a:r>
          </a:p>
          <a:p>
            <a:pPr>
              <a:buFont typeface="Arial" pitchFamily="34" charset="0"/>
              <a:buChar char="•"/>
            </a:pPr>
            <a:r>
              <a:rPr lang="en-US" sz="2400" dirty="0" smtClean="0">
                <a:latin typeface="+mn-lt"/>
              </a:rPr>
              <a:t> Bracing if needed</a:t>
            </a:r>
            <a:endParaRPr lang="en-US" sz="2400" dirty="0">
              <a:latin typeface="+mn-lt"/>
            </a:endParaRPr>
          </a:p>
        </p:txBody>
      </p:sp>
      <p:pic>
        <p:nvPicPr>
          <p:cNvPr id="15362" name="Picture 2" descr="http://pgoaspryliving2.files.wordpress.com/2012/10/knee-injury-depression-health-caregive-spouse-spry.jpg?w=487&amp;h=292&amp;crop=1"/>
          <p:cNvPicPr>
            <a:picLocks noChangeAspect="1" noChangeArrowheads="1"/>
          </p:cNvPicPr>
          <p:nvPr/>
        </p:nvPicPr>
        <p:blipFill>
          <a:blip r:embed="rId3" cstate="print"/>
          <a:srcRect/>
          <a:stretch>
            <a:fillRect/>
          </a:stretch>
        </p:blipFill>
        <p:spPr bwMode="auto">
          <a:xfrm>
            <a:off x="4114800" y="4114800"/>
            <a:ext cx="4029075" cy="24157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1409</Words>
  <Application>Microsoft Office PowerPoint</Application>
  <PresentationFormat>On-screen Show (4:3)</PresentationFormat>
  <Paragraphs>434</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Pitchbook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PROPOSAL FOR THE PIRATE MEN’S BASKETBALL TEAM  2007-2008</dc:title>
  <dc:creator/>
  <cp:lastModifiedBy/>
  <cp:revision>3</cp:revision>
  <dcterms:created xsi:type="dcterms:W3CDTF">2007-05-02T20:11:16Z</dcterms:created>
  <dcterms:modified xsi:type="dcterms:W3CDTF">2016-01-22T04:18:58Z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