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6" r:id="rId2"/>
    <p:sldId id="276" r:id="rId3"/>
    <p:sldId id="285" r:id="rId4"/>
    <p:sldId id="297" r:id="rId5"/>
    <p:sldId id="298" r:id="rId6"/>
    <p:sldId id="296" r:id="rId7"/>
    <p:sldId id="277" r:id="rId8"/>
    <p:sldId id="299" r:id="rId9"/>
    <p:sldId id="278" r:id="rId10"/>
    <p:sldId id="279" r:id="rId11"/>
    <p:sldId id="262" r:id="rId12"/>
    <p:sldId id="260" r:id="rId13"/>
    <p:sldId id="258" r:id="rId14"/>
    <p:sldId id="261" r:id="rId15"/>
    <p:sldId id="295" r:id="rId16"/>
    <p:sldId id="293" r:id="rId17"/>
    <p:sldId id="294" r:id="rId18"/>
    <p:sldId id="265" r:id="rId19"/>
    <p:sldId id="291" r:id="rId20"/>
    <p:sldId id="292" r:id="rId21"/>
    <p:sldId id="266" r:id="rId22"/>
    <p:sldId id="300" r:id="rId23"/>
    <p:sldId id="269" r:id="rId24"/>
    <p:sldId id="270" r:id="rId25"/>
    <p:sldId id="271" r:id="rId26"/>
    <p:sldId id="272" r:id="rId27"/>
    <p:sldId id="273" r:id="rId28"/>
    <p:sldId id="274" r:id="rId29"/>
    <p:sldId id="280" r:id="rId30"/>
    <p:sldId id="281" r:id="rId31"/>
    <p:sldId id="282" r:id="rId32"/>
    <p:sldId id="283" r:id="rId33"/>
    <p:sldId id="284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82346-DD5A-CF48-AD4E-20A9693C5F6F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CE46-0E86-754F-9781-F410EC5E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0A6FA-9DC2-6945-B477-465F79D4F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5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F4C3-346E-744A-9906-460CABC05D7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1C84-306D-6B40-908F-6428177C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6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1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064" y="44493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Nutrition for the Athlete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6" y="1882477"/>
            <a:ext cx="9030604" cy="49755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ppl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26" y="1763332"/>
            <a:ext cx="4896984" cy="48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rtina-navratilova-internazionali-ditalia-2006-wta-tennis-tournament-day-3-jA2C5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49" r="-65349"/>
          <a:stretch>
            <a:fillRect/>
          </a:stretch>
        </p:blipFill>
        <p:spPr>
          <a:xfrm>
            <a:off x="-1139141" y="81556"/>
            <a:ext cx="5438772" cy="2991115"/>
          </a:xfrm>
        </p:spPr>
      </p:pic>
      <p:sp>
        <p:nvSpPr>
          <p:cNvPr id="5" name="TextBox 4"/>
          <p:cNvSpPr txBox="1"/>
          <p:nvPr/>
        </p:nvSpPr>
        <p:spPr>
          <a:xfrm>
            <a:off x="573721" y="3012055"/>
            <a:ext cx="291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Martina Navratilova</a:t>
            </a:r>
          </a:p>
          <a:p>
            <a:endParaRPr lang="en-US" dirty="0"/>
          </a:p>
        </p:txBody>
      </p:sp>
      <p:pic>
        <p:nvPicPr>
          <p:cNvPr id="6" name="Picture 5" descr="robert_parish_1987_02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86" y="81556"/>
            <a:ext cx="2273579" cy="2991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4836" y="3055497"/>
            <a:ext cx="41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Parish</a:t>
            </a:r>
            <a:endParaRPr lang="en-US" dirty="0"/>
          </a:p>
        </p:txBody>
      </p:sp>
      <p:pic>
        <p:nvPicPr>
          <p:cNvPr id="8" name="Picture 7" descr="Dave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47" y="81556"/>
            <a:ext cx="2283986" cy="30144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980" y="3042973"/>
            <a:ext cx="285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Scott</a:t>
            </a:r>
            <a:endParaRPr lang="en-US" dirty="0"/>
          </a:p>
        </p:txBody>
      </p:sp>
      <p:pic>
        <p:nvPicPr>
          <p:cNvPr id="10" name="Picture 9" descr="tony-gonzalez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3722"/>
            <a:ext cx="2269396" cy="2934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198" y="6426048"/>
            <a:ext cx="182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Tony Gonzalez</a:t>
            </a:r>
            <a:endParaRPr lang="en-US" dirty="0"/>
          </a:p>
        </p:txBody>
      </p:sp>
      <p:pic>
        <p:nvPicPr>
          <p:cNvPr id="12" name="Picture 11" descr="carl lewi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86" y="3424829"/>
            <a:ext cx="2355144" cy="30012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1720" y="6426048"/>
            <a:ext cx="323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Lewis</a:t>
            </a:r>
            <a:endParaRPr lang="en-US" dirty="0"/>
          </a:p>
        </p:txBody>
      </p:sp>
      <p:pic>
        <p:nvPicPr>
          <p:cNvPr id="14" name="Picture 13" descr="mac-danzig-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47" y="3424829"/>
            <a:ext cx="2261058" cy="30012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46501" y="6407986"/>
            <a:ext cx="26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 Danzig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6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the Right Carbohydrates</a:t>
            </a:r>
            <a:endParaRPr lang="en-US" dirty="0"/>
          </a:p>
        </p:txBody>
      </p:sp>
      <p:pic>
        <p:nvPicPr>
          <p:cNvPr id="8" name="Content Placeholder 7" descr="GIfoodindexgraph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5822"/>
          <a:stretch>
            <a:fillRect/>
          </a:stretch>
        </p:blipFill>
        <p:spPr>
          <a:xfrm>
            <a:off x="292118" y="1600200"/>
            <a:ext cx="8746568" cy="4810276"/>
          </a:xfrm>
        </p:spPr>
      </p:pic>
    </p:spTree>
    <p:extLst>
      <p:ext uri="{BB962C8B-B14F-4D97-AF65-F5344CB8AC3E}">
        <p14:creationId xmlns:p14="http://schemas.microsoft.com/office/powerpoint/2010/main" val="307355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h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53" r="-25353"/>
          <a:stretch>
            <a:fillRect/>
          </a:stretch>
        </p:blipFill>
        <p:spPr>
          <a:xfrm>
            <a:off x="-566164" y="447244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422643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Content Placeholder 7" descr="2055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506402" y="106832"/>
            <a:ext cx="12275711" cy="6751168"/>
          </a:xfrm>
        </p:spPr>
      </p:pic>
      <p:sp>
        <p:nvSpPr>
          <p:cNvPr id="9" name="TextBox 8"/>
          <p:cNvSpPr txBox="1"/>
          <p:nvPr/>
        </p:nvSpPr>
        <p:spPr>
          <a:xfrm>
            <a:off x="3302000" y="4242881"/>
            <a:ext cx="2927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Carbohydrates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77620" y="2270067"/>
            <a:ext cx="20924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Protein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6620" y="2292635"/>
            <a:ext cx="330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66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 descr="plate-meth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5" r="-8955"/>
          <a:stretch>
            <a:fillRect/>
          </a:stretch>
        </p:blipFill>
        <p:spPr>
          <a:xfrm>
            <a:off x="-959433" y="275801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365301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 descr="plate-meth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5" r="-8955"/>
          <a:stretch>
            <a:fillRect/>
          </a:stretch>
        </p:blipFill>
        <p:spPr>
          <a:xfrm>
            <a:off x="-959433" y="275801"/>
            <a:ext cx="11139258" cy="6126163"/>
          </a:xfrm>
        </p:spPr>
      </p:pic>
      <p:sp>
        <p:nvSpPr>
          <p:cNvPr id="5" name="Right Arrow 4"/>
          <p:cNvSpPr/>
          <p:nvPr/>
        </p:nvSpPr>
        <p:spPr>
          <a:xfrm rot="17555844">
            <a:off x="2432856" y="4969396"/>
            <a:ext cx="912395" cy="279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8716" y="5370974"/>
            <a:ext cx="146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 Cup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2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28"/>
            <a:ext cx="8229600" cy="366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of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3726"/>
            <a:ext cx="8229600" cy="600700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Hydration</a:t>
            </a:r>
            <a:r>
              <a:rPr lang="en-US" sz="1800" dirty="0" smtClean="0"/>
              <a:t>: Begin hydration at the start of your day and continue throughout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4F6228"/>
                </a:solidFill>
              </a:rPr>
              <a:t>Breakfast</a:t>
            </a:r>
            <a:r>
              <a:rPr lang="en-US" sz="1800" dirty="0" smtClean="0"/>
              <a:t>: High protein/carbohydrate combo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4F6228"/>
                </a:solidFill>
              </a:rPr>
              <a:t>Snack</a:t>
            </a:r>
            <a:r>
              <a:rPr lang="en-US" sz="1800" dirty="0" smtClean="0"/>
              <a:t>: High complex carbohydrate. Avoid high fat, protein, and fiber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4F6228"/>
                </a:solidFill>
              </a:rPr>
              <a:t>Lunch</a:t>
            </a:r>
            <a:r>
              <a:rPr lang="en-US" sz="1800" dirty="0" smtClean="0"/>
              <a:t>: High protein/carbohydrate combo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4F6228"/>
                </a:solidFill>
              </a:rPr>
              <a:t>2-3 hour before workout</a:t>
            </a:r>
            <a:r>
              <a:rPr lang="en-US" sz="1800" dirty="0" smtClean="0"/>
              <a:t>: Drink at least 500mL water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4F6228"/>
                </a:solidFill>
              </a:rPr>
              <a:t>10-15 minutes before your workout</a:t>
            </a:r>
            <a:r>
              <a:rPr lang="en-US" sz="1800" dirty="0" smtClean="0"/>
              <a:t>: Drink at least 250mL water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4F6228"/>
                </a:solidFill>
              </a:rPr>
              <a:t>During your workout</a:t>
            </a:r>
            <a:r>
              <a:rPr lang="en-US" sz="1800" dirty="0" smtClean="0"/>
              <a:t>: Drink 5-10 ounces every 15 minutes. Opt for a sports drink if excessive sweating occurs.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4F6228"/>
                </a:solidFill>
              </a:rPr>
              <a:t>Recovery snack</a:t>
            </a:r>
            <a:r>
              <a:rPr lang="en-US" sz="1800" dirty="0" smtClean="0"/>
              <a:t>: Have high protein/carbohydrate salty snack within 30 minutes. 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Post-Exercise Recovery Meal</a:t>
            </a:r>
            <a:r>
              <a:rPr lang="en-US" sz="1800" dirty="0" smtClean="0"/>
              <a:t>: Eat a 3:1 Carbohydrate : Protein ratio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724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28"/>
            <a:ext cx="8229600" cy="366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of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3726"/>
            <a:ext cx="8229600" cy="6007006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Hydration: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500mL water to start the day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Breakfast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3366FF"/>
                </a:solidFill>
              </a:rPr>
              <a:t>2</a:t>
            </a:r>
            <a:r>
              <a:rPr lang="en-US" sz="1800" dirty="0" smtClean="0">
                <a:solidFill>
                  <a:srgbClr val="3366FF"/>
                </a:solidFill>
              </a:rPr>
              <a:t> Egg </a:t>
            </a:r>
            <a:r>
              <a:rPr lang="en-US" sz="1800" dirty="0">
                <a:solidFill>
                  <a:srgbClr val="3366FF"/>
                </a:solidFill>
              </a:rPr>
              <a:t>white </a:t>
            </a:r>
            <a:r>
              <a:rPr lang="en-US" sz="1800" dirty="0" smtClean="0">
                <a:solidFill>
                  <a:srgbClr val="3366FF"/>
                </a:solidFill>
              </a:rPr>
              <a:t>omelet</a:t>
            </a:r>
            <a:r>
              <a:rPr lang="en-US" sz="1800" dirty="0" smtClean="0"/>
              <a:t>, </a:t>
            </a:r>
            <a:r>
              <a:rPr lang="en-US" sz="1800" dirty="0" smtClean="0"/>
              <a:t>with 1 </a:t>
            </a:r>
            <a:r>
              <a:rPr lang="en-US" sz="1800" dirty="0"/>
              <a:t>cup </a:t>
            </a:r>
            <a:r>
              <a:rPr lang="en-US" sz="1800" dirty="0" smtClean="0"/>
              <a:t>assorted veggies.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1 </a:t>
            </a:r>
            <a:r>
              <a:rPr lang="en-US" sz="1800" dirty="0" smtClean="0">
                <a:solidFill>
                  <a:srgbClr val="FF0000"/>
                </a:solidFill>
              </a:rPr>
              <a:t>medium banana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with 1 </a:t>
            </a:r>
            <a:r>
              <a:rPr lang="en-US" sz="1800" dirty="0" err="1">
                <a:solidFill>
                  <a:srgbClr val="3366FF"/>
                </a:solidFill>
              </a:rPr>
              <a:t>oz</a:t>
            </a:r>
            <a:r>
              <a:rPr lang="en-US" sz="1800" dirty="0">
                <a:solidFill>
                  <a:srgbClr val="3366FF"/>
                </a:solidFill>
              </a:rPr>
              <a:t> raw almonds</a:t>
            </a:r>
            <a:r>
              <a:rPr lang="en-US" sz="1800" dirty="0" smtClean="0">
                <a:solidFill>
                  <a:srgbClr val="3366FF"/>
                </a:solidFill>
              </a:rPr>
              <a:t>. </a:t>
            </a:r>
            <a:r>
              <a:rPr lang="en-US" sz="1800" dirty="0" smtClean="0"/>
              <a:t>8oz water.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Snack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FF0000"/>
                </a:solidFill>
              </a:rPr>
              <a:t>1 slice organic whole wheat </a:t>
            </a:r>
            <a:r>
              <a:rPr lang="en-US" sz="1800" dirty="0" smtClean="0">
                <a:solidFill>
                  <a:srgbClr val="FF0000"/>
                </a:solidFill>
              </a:rPr>
              <a:t>bread </a:t>
            </a:r>
            <a:r>
              <a:rPr lang="en-US" sz="1800" dirty="0" smtClean="0"/>
              <a:t>with </a:t>
            </a:r>
            <a:r>
              <a:rPr lang="en-US" sz="1800" dirty="0" smtClean="0">
                <a:solidFill>
                  <a:srgbClr val="3366FF"/>
                </a:solidFill>
              </a:rPr>
              <a:t>1 </a:t>
            </a:r>
            <a:r>
              <a:rPr lang="en-US" sz="1800" dirty="0" err="1" smtClean="0">
                <a:solidFill>
                  <a:srgbClr val="3366FF"/>
                </a:solidFill>
              </a:rPr>
              <a:t>tbsp</a:t>
            </a:r>
            <a:r>
              <a:rPr lang="en-US" sz="1800" dirty="0" smtClean="0">
                <a:solidFill>
                  <a:srgbClr val="3366FF"/>
                </a:solidFill>
              </a:rPr>
              <a:t> almond butter</a:t>
            </a:r>
            <a:r>
              <a:rPr lang="en-US" sz="1800" dirty="0" smtClean="0"/>
              <a:t>. Ezekiel </a:t>
            </a:r>
            <a:r>
              <a:rPr lang="en-US" sz="1800" dirty="0"/>
              <a:t>is a great brand for bread.  1 slice should have 3 grams of </a:t>
            </a:r>
            <a:r>
              <a:rPr lang="en-US" sz="1800" dirty="0" smtClean="0"/>
              <a:t>fiber.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- </a:t>
            </a:r>
            <a:r>
              <a:rPr lang="en-US" sz="1800" dirty="0"/>
              <a:t>8oz of water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Lunch:</a:t>
            </a:r>
            <a:r>
              <a:rPr lang="en-US" sz="1800" dirty="0" smtClean="0"/>
              <a:t> </a:t>
            </a:r>
            <a:r>
              <a:rPr lang="en-US" sz="1800" dirty="0"/>
              <a:t>Salad</a:t>
            </a:r>
            <a:r>
              <a:rPr lang="en-US" sz="1800" dirty="0">
                <a:solidFill>
                  <a:srgbClr val="000000"/>
                </a:solidFill>
              </a:rPr>
              <a:t>:  </a:t>
            </a:r>
            <a:r>
              <a:rPr lang="en-US" sz="1800" dirty="0" smtClean="0">
                <a:solidFill>
                  <a:srgbClr val="000000"/>
                </a:solidFill>
              </a:rPr>
              <a:t>3 </a:t>
            </a:r>
            <a:r>
              <a:rPr lang="en-US" sz="1800" dirty="0">
                <a:solidFill>
                  <a:srgbClr val="000000"/>
                </a:solidFill>
              </a:rPr>
              <a:t>cups of </a:t>
            </a:r>
            <a:r>
              <a:rPr lang="en-US" sz="1800" dirty="0" smtClean="0">
                <a:solidFill>
                  <a:srgbClr val="000000"/>
                </a:solidFill>
              </a:rPr>
              <a:t>assorted veggies</a:t>
            </a:r>
            <a:r>
              <a:rPr lang="en-US" sz="1800" dirty="0" smtClean="0">
                <a:solidFill>
                  <a:srgbClr val="3366FF"/>
                </a:solidFill>
              </a:rPr>
              <a:t>, 3 </a:t>
            </a:r>
            <a:r>
              <a:rPr lang="en-US" sz="1800" dirty="0" err="1" smtClean="0">
                <a:solidFill>
                  <a:srgbClr val="3366FF"/>
                </a:solidFill>
              </a:rPr>
              <a:t>oz</a:t>
            </a:r>
            <a:r>
              <a:rPr lang="en-US" sz="1800" dirty="0" smtClean="0">
                <a:solidFill>
                  <a:srgbClr val="3366FF"/>
                </a:solidFill>
              </a:rPr>
              <a:t> grilled organic chicken, 1oz walnuts, </a:t>
            </a:r>
            <a:r>
              <a:rPr lang="en-US" sz="1800" dirty="0">
                <a:solidFill>
                  <a:srgbClr val="3366FF"/>
                </a:solidFill>
              </a:rPr>
              <a:t>½ of an avocado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dirty="0" smtClean="0">
                <a:solidFill>
                  <a:srgbClr val="FF0000"/>
                </a:solidFill>
              </a:rPr>
              <a:t> cups fresh berries</a:t>
            </a:r>
            <a:r>
              <a:rPr lang="en-US" sz="1800" dirty="0" smtClean="0"/>
              <a:t>, </a:t>
            </a:r>
            <a:r>
              <a:rPr lang="en-US" sz="1800" dirty="0" smtClean="0"/>
              <a:t>1 </a:t>
            </a:r>
            <a:r>
              <a:rPr lang="en-US" sz="1800" dirty="0"/>
              <a:t>½  teaspoons olive oil and 1 ½ teaspoons </a:t>
            </a:r>
            <a:r>
              <a:rPr lang="en-US" sz="1800" dirty="0" smtClean="0"/>
              <a:t>vinegar</a:t>
            </a:r>
          </a:p>
          <a:p>
            <a:pPr marL="0" indent="0">
              <a:buNone/>
            </a:pPr>
            <a:r>
              <a:rPr lang="en-US" sz="1800" dirty="0" smtClean="0"/>
              <a:t>	-Have </a:t>
            </a:r>
            <a:r>
              <a:rPr lang="en-US" sz="1800" dirty="0">
                <a:solidFill>
                  <a:srgbClr val="FF0000"/>
                </a:solidFill>
              </a:rPr>
              <a:t>1 piece of whole fruit </a:t>
            </a:r>
            <a:r>
              <a:rPr lang="en-US" sz="1800" dirty="0"/>
              <a:t>on the </a:t>
            </a:r>
            <a:r>
              <a:rPr lang="en-US" sz="1800" dirty="0" smtClean="0"/>
              <a:t>side.-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-Drink </a:t>
            </a:r>
            <a:r>
              <a:rPr lang="en-US" sz="1800" dirty="0"/>
              <a:t>500mL water.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2-3 hour before workout</a:t>
            </a:r>
            <a:r>
              <a:rPr lang="en-US" sz="1800" dirty="0" smtClean="0"/>
              <a:t>: Drink at least 500mL water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10-15 minutes before your workout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/>
              <a:t>Drink at least 250mL water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During your workout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/>
              <a:t>Drink 5-10 ounces every 15 minutes. 8oz Gatorade.</a:t>
            </a:r>
          </a:p>
          <a:p>
            <a:endParaRPr lang="en-US" sz="1800" dirty="0" smtClean="0"/>
          </a:p>
          <a:p>
            <a:r>
              <a:rPr lang="en-US" sz="1800" b="1" dirty="0" smtClean="0"/>
              <a:t>Recovery snack: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660066"/>
                </a:solidFill>
              </a:rPr>
              <a:t>8</a:t>
            </a:r>
            <a:r>
              <a:rPr lang="en-US" sz="1600" b="1" dirty="0" smtClean="0">
                <a:solidFill>
                  <a:srgbClr val="660066"/>
                </a:solidFill>
              </a:rPr>
              <a:t> </a:t>
            </a:r>
            <a:r>
              <a:rPr lang="en-US" sz="1600" b="1" dirty="0" err="1">
                <a:solidFill>
                  <a:srgbClr val="660066"/>
                </a:solidFill>
              </a:rPr>
              <a:t>oz</a:t>
            </a:r>
            <a:r>
              <a:rPr lang="en-US" sz="1600" b="1" dirty="0">
                <a:solidFill>
                  <a:srgbClr val="660066"/>
                </a:solidFill>
              </a:rPr>
              <a:t> 1% chocolate milk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Post-Exercise Recovery Meal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600" b="1" dirty="0"/>
              <a:t>- </a:t>
            </a:r>
            <a:r>
              <a:rPr lang="en-US" sz="1600" dirty="0">
                <a:solidFill>
                  <a:srgbClr val="3366FF"/>
                </a:solidFill>
              </a:rPr>
              <a:t>3oz of </a:t>
            </a:r>
            <a:r>
              <a:rPr lang="en-US" sz="1600" dirty="0" smtClean="0">
                <a:solidFill>
                  <a:srgbClr val="3366FF"/>
                </a:solidFill>
              </a:rPr>
              <a:t>salmon</a:t>
            </a:r>
            <a:r>
              <a:rPr lang="en-US" sz="1600" b="1" dirty="0" smtClean="0">
                <a:solidFill>
                  <a:srgbClr val="660066"/>
                </a:solidFill>
              </a:rPr>
              <a:t>,</a:t>
            </a:r>
            <a:r>
              <a:rPr lang="en-US" sz="1600" dirty="0" smtClean="0">
                <a:solidFill>
                  <a:srgbClr val="000000"/>
                </a:solidFill>
              </a:rPr>
              <a:t> 2 </a:t>
            </a:r>
            <a:r>
              <a:rPr lang="en-US" sz="1600" dirty="0">
                <a:solidFill>
                  <a:srgbClr val="000000"/>
                </a:solidFill>
              </a:rPr>
              <a:t>cups </a:t>
            </a:r>
            <a:r>
              <a:rPr lang="en-US" sz="1600" dirty="0" smtClean="0">
                <a:solidFill>
                  <a:srgbClr val="000000"/>
                </a:solidFill>
              </a:rPr>
              <a:t>steamed vegetables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2 cups </a:t>
            </a:r>
            <a:r>
              <a:rPr lang="en-US" sz="1600" dirty="0">
                <a:solidFill>
                  <a:srgbClr val="FF0000"/>
                </a:solidFill>
              </a:rPr>
              <a:t>starch (whole grain or </a:t>
            </a:r>
            <a:r>
              <a:rPr lang="en-US" sz="1600" dirty="0" err="1">
                <a:solidFill>
                  <a:srgbClr val="FF0000"/>
                </a:solidFill>
              </a:rPr>
              <a:t>Dreamfield’s</a:t>
            </a:r>
            <a:r>
              <a:rPr lang="en-US" sz="1600" dirty="0">
                <a:solidFill>
                  <a:srgbClr val="FF0000"/>
                </a:solidFill>
              </a:rPr>
              <a:t> pasta</a:t>
            </a:r>
            <a:r>
              <a:rPr lang="en-US" sz="1600" dirty="0" smtClean="0">
                <a:solidFill>
                  <a:srgbClr val="FF0000"/>
                </a:solidFill>
              </a:rPr>
              <a:t>, 1 </a:t>
            </a:r>
            <a:r>
              <a:rPr lang="en-US" sz="1600" dirty="0">
                <a:solidFill>
                  <a:srgbClr val="FF0000"/>
                </a:solidFill>
              </a:rPr>
              <a:t>baked potato with skin, brown rice, beans).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641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28"/>
            <a:ext cx="8229600" cy="366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Macronutrient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3726"/>
            <a:ext cx="8229600" cy="6007006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Calories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2448 </a:t>
            </a:r>
            <a:r>
              <a:rPr lang="en-US" sz="2800" dirty="0"/>
              <a:t>calories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en-US" sz="2800" b="1" dirty="0">
                <a:solidFill>
                  <a:srgbClr val="4F6228"/>
                </a:solidFill>
              </a:rPr>
              <a:t>Protein</a:t>
            </a:r>
            <a:r>
              <a:rPr lang="en-US" sz="2800" dirty="0">
                <a:solidFill>
                  <a:srgbClr val="4F6228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117 </a:t>
            </a:r>
            <a:r>
              <a:rPr lang="en-US" sz="2800" dirty="0"/>
              <a:t>grams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4F6228"/>
                </a:solidFill>
              </a:rPr>
              <a:t>19% </a:t>
            </a:r>
            <a:r>
              <a:rPr lang="en-US" sz="2800" dirty="0">
                <a:solidFill>
                  <a:srgbClr val="4F6228"/>
                </a:solidFill>
              </a:rPr>
              <a:t>of your calories</a:t>
            </a:r>
            <a:r>
              <a:rPr lang="en-US" sz="2800" dirty="0"/>
              <a:t>)  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</a:p>
          <a:p>
            <a:r>
              <a:rPr lang="en-US" sz="2800" b="1" dirty="0" smtClean="0">
                <a:solidFill>
                  <a:srgbClr val="4F6228"/>
                </a:solidFill>
              </a:rPr>
              <a:t>Fats</a:t>
            </a:r>
            <a:r>
              <a:rPr lang="en-US" sz="2800" b="1" dirty="0">
                <a:solidFill>
                  <a:srgbClr val="4F6228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60 </a:t>
            </a:r>
            <a:r>
              <a:rPr lang="en-US" sz="2800" dirty="0"/>
              <a:t>grams (</a:t>
            </a:r>
            <a:r>
              <a:rPr lang="en-US" sz="2800" dirty="0">
                <a:solidFill>
                  <a:srgbClr val="4F6228"/>
                </a:solidFill>
              </a:rPr>
              <a:t>25% of your calories</a:t>
            </a:r>
            <a:r>
              <a:rPr lang="en-US" sz="2800" dirty="0"/>
              <a:t>). 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4F6228"/>
                </a:solidFill>
              </a:rPr>
              <a:t>Carbohydrates</a:t>
            </a:r>
            <a:r>
              <a:rPr lang="en-US" sz="2800" dirty="0">
                <a:solidFill>
                  <a:srgbClr val="4F6228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345 </a:t>
            </a:r>
            <a:r>
              <a:rPr lang="en-US" sz="2800" dirty="0"/>
              <a:t>grams (</a:t>
            </a:r>
            <a:r>
              <a:rPr lang="en-US" sz="2800" dirty="0" smtClean="0">
                <a:solidFill>
                  <a:srgbClr val="4F6228"/>
                </a:solidFill>
              </a:rPr>
              <a:t>56% </a:t>
            </a:r>
            <a:r>
              <a:rPr lang="en-US" sz="2800" dirty="0">
                <a:solidFill>
                  <a:srgbClr val="4F6228"/>
                </a:solidFill>
              </a:rPr>
              <a:t>of your calories</a:t>
            </a:r>
            <a:r>
              <a:rPr lang="en-US" sz="2800" dirty="0"/>
              <a:t>). 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4F6228"/>
                </a:solidFill>
              </a:rPr>
              <a:t>Hydration:</a:t>
            </a:r>
            <a:r>
              <a:rPr lang="en-US" sz="2800" dirty="0"/>
              <a:t> Approximately </a:t>
            </a:r>
            <a:r>
              <a:rPr lang="en-US" sz="2800" dirty="0" smtClean="0"/>
              <a:t>3 </a:t>
            </a:r>
            <a:r>
              <a:rPr lang="en-US" sz="2800" dirty="0"/>
              <a:t>Liters</a:t>
            </a:r>
          </a:p>
        </p:txBody>
      </p:sp>
    </p:spTree>
    <p:extLst>
      <p:ext uri="{BB962C8B-B14F-4D97-AF65-F5344CB8AC3E}">
        <p14:creationId xmlns:p14="http://schemas.microsoft.com/office/powerpoint/2010/main" val="317217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1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Breakfast Options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rgbClr val="4F6228"/>
                </a:solidFill>
              </a:rPr>
              <a:t>All have at least 10 grams of protein. All take less than 3 minutes to prep.</a:t>
            </a:r>
            <a:br>
              <a:rPr lang="en-US" sz="2000" b="1" dirty="0" smtClean="0">
                <a:solidFill>
                  <a:srgbClr val="4F6228"/>
                </a:solidFill>
              </a:rPr>
            </a:b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74"/>
            <a:ext cx="8229600" cy="57058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Plain Greek Yogurt with 1 </a:t>
            </a:r>
            <a:r>
              <a:rPr lang="en-US" dirty="0" err="1" smtClean="0"/>
              <a:t>tsp</a:t>
            </a:r>
            <a:r>
              <a:rPr lang="en-US" dirty="0" smtClean="0"/>
              <a:t> cinnamon, 1 cup fresh berries.</a:t>
            </a:r>
          </a:p>
          <a:p>
            <a:endParaRPr lang="en-US" dirty="0" smtClean="0"/>
          </a:p>
          <a:p>
            <a:r>
              <a:rPr lang="en-US" dirty="0" smtClean="0"/>
              <a:t>Scrambled 2 eggs in a cup and microwave on high for 2 minutes, add ¼ cup shredded cheese on top for last 30 seconds, and put on whole grain English Muffin (1 </a:t>
            </a:r>
            <a:r>
              <a:rPr lang="en-US" dirty="0" err="1" smtClean="0"/>
              <a:t>tsp</a:t>
            </a:r>
            <a:r>
              <a:rPr lang="en-US" dirty="0" smtClean="0"/>
              <a:t> organic ketchup, optional). Apple on the side.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tbsp</a:t>
            </a:r>
            <a:r>
              <a:rPr lang="en-US" dirty="0" smtClean="0"/>
              <a:t> organic or natural peanut butter (can use almond or sunflower seed butter instead) on a medium banana. Can sub peanut butter for 1/2 cup almonds.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1</a:t>
            </a:r>
            <a:r>
              <a:rPr lang="en-US" dirty="0" smtClean="0"/>
              <a:t> Van’s Organic frozen waffle toasted with 2 </a:t>
            </a:r>
            <a:r>
              <a:rPr lang="en-US" dirty="0" err="1" smtClean="0"/>
              <a:t>tbsp</a:t>
            </a:r>
            <a:r>
              <a:rPr lang="en-US" dirty="0" smtClean="0"/>
              <a:t> natural or organic peanut butter (can use almond or sunflower seed butter instead).</a:t>
            </a:r>
          </a:p>
          <a:p>
            <a:endParaRPr lang="en-US" dirty="0" smtClean="0"/>
          </a:p>
          <a:p>
            <a:r>
              <a:rPr lang="en-US" dirty="0"/>
              <a:t>1</a:t>
            </a:r>
            <a:r>
              <a:rPr lang="en-US" dirty="0" smtClean="0"/>
              <a:t> packet (or 1 cup cooked) instant Steel-cut oatmeal in water or unsweetened almond milk, with cinnamon, 1 cup berries, and ¼ cup walnuts or almonds, and ½ a banana.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2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Objective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Optimizing athletic performance through proper nutrition and fueling.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track-finals-8585-ju-590x4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2" y="2769809"/>
            <a:ext cx="5426825" cy="39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0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1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Lunch Options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rgbClr val="4F6228"/>
                </a:solidFill>
              </a:rPr>
              <a:t>All have at least 10 grams of protein. All take less than 3 minutes to prep.</a:t>
            </a:r>
            <a:br>
              <a:rPr lang="en-US" sz="2000" b="1" dirty="0" smtClean="0">
                <a:solidFill>
                  <a:srgbClr val="4F6228"/>
                </a:solidFill>
              </a:rPr>
            </a:br>
            <a:r>
              <a:rPr lang="en-US" sz="2000" b="1" dirty="0" smtClean="0">
                <a:solidFill>
                  <a:srgbClr val="4F6228"/>
                </a:solidFill>
              </a:rPr>
              <a:t/>
            </a:r>
            <a:br>
              <a:rPr lang="en-US" sz="2000" b="1" dirty="0" smtClean="0">
                <a:solidFill>
                  <a:srgbClr val="4F6228"/>
                </a:solidFill>
              </a:rPr>
            </a:b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74"/>
            <a:ext cx="8229600" cy="5705854"/>
          </a:xfrm>
        </p:spPr>
        <p:txBody>
          <a:bodyPr>
            <a:normAutofit/>
          </a:bodyPr>
          <a:lstStyle/>
          <a:p>
            <a:r>
              <a:rPr lang="en-US" sz="1900" dirty="0" smtClean="0"/>
              <a:t>Salad (spinach, arugula, or kale preferred), add 4oz grilled chicken, ½ cup beans, ¼ cup walnuts, 2 </a:t>
            </a:r>
            <a:r>
              <a:rPr lang="en-US" sz="1900" dirty="0" err="1" smtClean="0"/>
              <a:t>tbsp</a:t>
            </a:r>
            <a:r>
              <a:rPr lang="en-US" sz="1900" dirty="0" smtClean="0"/>
              <a:t> balsamic vinaigrette. Preferred vegetables to add in: tomatoes, red bell peppers, mushrooms. ¼ cup shredded cheese. Orange on the side.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1900" dirty="0" smtClean="0"/>
              <a:t>Hummus avocado wrap: 1 whole grain wrap, 2 </a:t>
            </a:r>
            <a:r>
              <a:rPr lang="en-US" sz="1900" dirty="0" err="1" smtClean="0"/>
              <a:t>tbsp</a:t>
            </a:r>
            <a:r>
              <a:rPr lang="en-US" sz="1900" dirty="0" smtClean="0"/>
              <a:t> plain hummus, 1/2 avocado, cucumber, sprouts, tomato. Dip in 2 </a:t>
            </a:r>
            <a:r>
              <a:rPr lang="en-US" sz="1900" dirty="0" err="1" smtClean="0"/>
              <a:t>tbsp</a:t>
            </a:r>
            <a:r>
              <a:rPr lang="en-US" sz="1900" dirty="0" smtClean="0"/>
              <a:t> of balsamic if you’d like. 1 apple on the side.</a:t>
            </a:r>
          </a:p>
          <a:p>
            <a:endParaRPr lang="en-US" sz="1900" dirty="0" smtClean="0"/>
          </a:p>
          <a:p>
            <a:r>
              <a:rPr lang="en-US" sz="1900" dirty="0" smtClean="0"/>
              <a:t>Healthy tuna or chicken salad: mash ¼ avocado with 6oz tuna. Add any spices you like. Put on top of a salad or ½ whole grain pita. 1 cup of berries as a snack on the side.</a:t>
            </a:r>
          </a:p>
          <a:p>
            <a:endParaRPr lang="en-US" sz="1900" dirty="0" smtClean="0"/>
          </a:p>
          <a:p>
            <a:r>
              <a:rPr lang="en-US" sz="1900" dirty="0" smtClean="0"/>
              <a:t>Black bean burrito: 1 whole grain wrap, 1/2 cup </a:t>
            </a:r>
            <a:r>
              <a:rPr lang="en-US" sz="1900" dirty="0"/>
              <a:t>black </a:t>
            </a:r>
            <a:r>
              <a:rPr lang="en-US" sz="1900" dirty="0" smtClean="0"/>
              <a:t>beans, </a:t>
            </a:r>
            <a:r>
              <a:rPr lang="en-US" sz="1900" dirty="0"/>
              <a:t>¼ </a:t>
            </a:r>
            <a:r>
              <a:rPr lang="en-US" sz="1900" dirty="0" smtClean="0"/>
              <a:t>avocado, </a:t>
            </a:r>
            <a:r>
              <a:rPr lang="en-US" sz="1900" dirty="0"/>
              <a:t>¼ small red </a:t>
            </a:r>
            <a:r>
              <a:rPr lang="en-US" sz="1900" dirty="0" smtClean="0"/>
              <a:t>onion, </a:t>
            </a:r>
            <a:r>
              <a:rPr lang="en-US" sz="1900" dirty="0"/>
              <a:t>1 teaspoon </a:t>
            </a:r>
            <a:r>
              <a:rPr lang="en-US" sz="1900" dirty="0" smtClean="0"/>
              <a:t>hot sauce, 2 </a:t>
            </a:r>
            <a:r>
              <a:rPr lang="en-US" sz="1900" dirty="0" err="1" smtClean="0"/>
              <a:t>tbsp</a:t>
            </a:r>
            <a:r>
              <a:rPr lang="en-US" sz="1900" dirty="0" smtClean="0"/>
              <a:t> salsa, ¼ cup cheddar cheese.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9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 Loading: </a:t>
            </a:r>
            <a:r>
              <a:rPr lang="en-US" dirty="0" smtClean="0"/>
              <a:t>2 </a:t>
            </a:r>
            <a:r>
              <a:rPr lang="en-US" dirty="0" smtClean="0"/>
              <a:t>days before</a:t>
            </a:r>
            <a:endParaRPr lang="en-US" dirty="0"/>
          </a:p>
        </p:txBody>
      </p:sp>
      <p:pic>
        <p:nvPicPr>
          <p:cNvPr id="4" name="Content Placeholder 3" descr="pie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257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28"/>
            <a:ext cx="8229600" cy="366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Carbohydrate Loading: </a:t>
            </a:r>
            <a:r>
              <a:rPr lang="en-US" dirty="0" smtClean="0"/>
              <a:t>2 days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3726"/>
            <a:ext cx="8229600" cy="6007006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smtClean="0"/>
              <a:t>Hydration: </a:t>
            </a:r>
            <a:r>
              <a:rPr lang="en-US" sz="1800" dirty="0" smtClean="0"/>
              <a:t>500mL water to start the day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Breakfast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>
                <a:solidFill>
                  <a:srgbClr val="000000"/>
                </a:solidFill>
              </a:rPr>
              <a:t>2 E</a:t>
            </a:r>
            <a:r>
              <a:rPr lang="en-US" sz="1800" dirty="0" smtClean="0"/>
              <a:t>gg </a:t>
            </a:r>
            <a:r>
              <a:rPr lang="en-US" sz="1800" dirty="0" smtClean="0"/>
              <a:t>white </a:t>
            </a:r>
            <a:r>
              <a:rPr lang="en-US" sz="1800" dirty="0" smtClean="0"/>
              <a:t>omelet, </a:t>
            </a:r>
            <a:r>
              <a:rPr lang="en-US" sz="1800" dirty="0" smtClean="0"/>
              <a:t>with 1 </a:t>
            </a:r>
            <a:r>
              <a:rPr lang="en-US" sz="1800" dirty="0"/>
              <a:t>cup </a:t>
            </a:r>
            <a:r>
              <a:rPr lang="en-US" sz="1800" dirty="0" smtClean="0"/>
              <a:t>assorted vegetables.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1 medium banana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8000"/>
                </a:solidFill>
              </a:rPr>
              <a:t>Whole grain English Muffin instead of </a:t>
            </a:r>
            <a:r>
              <a:rPr lang="en-US" sz="1800" b="1" dirty="0" smtClean="0">
                <a:solidFill>
                  <a:srgbClr val="008000"/>
                </a:solidFill>
              </a:rPr>
              <a:t>almonds</a:t>
            </a:r>
            <a:r>
              <a:rPr lang="en-US" sz="1800" dirty="0" smtClean="0"/>
              <a:t>. 8 </a:t>
            </a:r>
            <a:r>
              <a:rPr lang="en-US" sz="1800" dirty="0" err="1" smtClean="0"/>
              <a:t>oz</a:t>
            </a:r>
            <a:r>
              <a:rPr lang="en-US" sz="1800" dirty="0" smtClean="0"/>
              <a:t> water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Snack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slice </a:t>
            </a:r>
            <a:r>
              <a:rPr lang="en-US" sz="1800" b="1" dirty="0" smtClean="0">
                <a:solidFill>
                  <a:srgbClr val="FF0000"/>
                </a:solidFill>
              </a:rPr>
              <a:t>stone ground wheat bread</a:t>
            </a:r>
            <a:r>
              <a:rPr lang="en-US" sz="1800" dirty="0" smtClean="0"/>
              <a:t> with 1 </a:t>
            </a:r>
            <a:r>
              <a:rPr lang="en-US" sz="1800" dirty="0" err="1" smtClean="0"/>
              <a:t>tbsp</a:t>
            </a:r>
            <a:r>
              <a:rPr lang="en-US" sz="1800" dirty="0" smtClean="0"/>
              <a:t> almond butter. Ezekiel </a:t>
            </a:r>
            <a:r>
              <a:rPr lang="en-US" sz="1800" dirty="0"/>
              <a:t>is a great brand for bread</a:t>
            </a:r>
            <a:r>
              <a:rPr lang="en-US" sz="1800" dirty="0"/>
              <a:t>. 1 slice should have 3 grams of fiber. </a:t>
            </a:r>
            <a:r>
              <a:rPr lang="en-US" sz="1800" dirty="0" smtClean="0"/>
              <a:t>8oz </a:t>
            </a:r>
            <a:r>
              <a:rPr lang="en-US" sz="1800" dirty="0"/>
              <a:t>of water</a:t>
            </a:r>
            <a:r>
              <a:rPr lang="en-US" sz="1800" dirty="0" smtClean="0"/>
              <a:t>. </a:t>
            </a:r>
            <a:r>
              <a:rPr lang="en-US" sz="1800" b="1" dirty="0" smtClean="0">
                <a:solidFill>
                  <a:srgbClr val="008000"/>
                </a:solidFill>
              </a:rPr>
              <a:t>Doubled bread portion.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8000"/>
              </a:solidFill>
            </a:endParaRPr>
          </a:p>
          <a:p>
            <a:r>
              <a:rPr lang="en-US" sz="1800" b="1" dirty="0" smtClean="0">
                <a:solidFill>
                  <a:srgbClr val="000000"/>
                </a:solidFill>
              </a:rPr>
              <a:t>Lunch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dirty="0"/>
              <a:t>Salad:  </a:t>
            </a:r>
            <a:r>
              <a:rPr lang="en-US" sz="1800" dirty="0" smtClean="0"/>
              <a:t>3 </a:t>
            </a:r>
            <a:r>
              <a:rPr lang="en-US" sz="1800" dirty="0"/>
              <a:t>cups of </a:t>
            </a:r>
            <a:r>
              <a:rPr lang="en-US" sz="1800" dirty="0" smtClean="0"/>
              <a:t>assorted, 3 </a:t>
            </a:r>
            <a:r>
              <a:rPr lang="en-US" sz="1800" dirty="0" err="1" smtClean="0"/>
              <a:t>oz</a:t>
            </a:r>
            <a:r>
              <a:rPr lang="en-US" sz="1800" dirty="0" smtClean="0"/>
              <a:t> grilled chicken, 1oz walnuts, </a:t>
            </a:r>
            <a:r>
              <a:rPr lang="en-US" sz="1800" b="1" dirty="0">
                <a:solidFill>
                  <a:srgbClr val="FF0000"/>
                </a:solidFill>
              </a:rPr>
              <a:t>½ of an avocado</a:t>
            </a:r>
            <a:r>
              <a:rPr lang="en-US" sz="1800" dirty="0"/>
              <a:t>, </a:t>
            </a:r>
            <a:r>
              <a:rPr lang="en-US" sz="1800" dirty="0" smtClean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cups fresh berries</a:t>
            </a:r>
            <a:r>
              <a:rPr lang="en-US" sz="1800" dirty="0" smtClean="0"/>
              <a:t>, and </a:t>
            </a:r>
            <a:r>
              <a:rPr lang="en-US" sz="1800" dirty="0"/>
              <a:t>1 ½ teaspoons </a:t>
            </a:r>
            <a:r>
              <a:rPr lang="en-US" sz="1800" dirty="0" smtClean="0"/>
              <a:t>vinegar. </a:t>
            </a:r>
            <a:r>
              <a:rPr lang="en-US" sz="1800" b="1" dirty="0" smtClean="0">
                <a:solidFill>
                  <a:srgbClr val="008000"/>
                </a:solidFill>
              </a:rPr>
              <a:t>Eliminate olive oil to double the berries.</a:t>
            </a:r>
          </a:p>
          <a:p>
            <a:pPr marL="0" indent="0">
              <a:buNone/>
            </a:pPr>
            <a:r>
              <a:rPr lang="en-US" sz="1800" dirty="0" smtClean="0"/>
              <a:t>	-</a:t>
            </a:r>
            <a:r>
              <a:rPr lang="en-US" sz="1800" b="1" dirty="0" smtClean="0">
                <a:solidFill>
                  <a:srgbClr val="FF0000"/>
                </a:solidFill>
              </a:rPr>
              <a:t>Have </a:t>
            </a:r>
            <a:r>
              <a:rPr lang="en-US" sz="1800" b="1" dirty="0">
                <a:solidFill>
                  <a:srgbClr val="FF0000"/>
                </a:solidFill>
              </a:rPr>
              <a:t>1 </a:t>
            </a:r>
            <a:r>
              <a:rPr lang="en-US" sz="1800" b="1" dirty="0" smtClean="0">
                <a:solidFill>
                  <a:srgbClr val="FF0000"/>
                </a:solidFill>
              </a:rPr>
              <a:t>medium apple on </a:t>
            </a:r>
            <a:r>
              <a:rPr lang="en-US" sz="1800" b="1" dirty="0">
                <a:solidFill>
                  <a:srgbClr val="FF0000"/>
                </a:solidFill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</a:rPr>
              <a:t>side</a:t>
            </a:r>
            <a:r>
              <a:rPr lang="en-US" sz="1800" dirty="0" smtClean="0"/>
              <a:t>.-.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-Drink </a:t>
            </a:r>
            <a:r>
              <a:rPr lang="en-US" sz="1800" dirty="0"/>
              <a:t>500mL water.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2-3 hour before workout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/>
              <a:t>Drink at least 500mL water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10-15 minutes before your workout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/>
              <a:t>Drink at least 250mL water</a:t>
            </a:r>
          </a:p>
          <a:p>
            <a:endParaRPr lang="en-US" sz="1800" b="1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During your workout</a:t>
            </a:r>
            <a:r>
              <a:rPr lang="en-US" sz="1800" dirty="0" smtClean="0"/>
              <a:t>: Drink 5-10 ounces every 15 minutes. 8oz Gatorade.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Recovery snack: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16 </a:t>
            </a:r>
            <a:r>
              <a:rPr lang="en-US" sz="1600" b="1" dirty="0" err="1">
                <a:solidFill>
                  <a:srgbClr val="FF0000"/>
                </a:solidFill>
              </a:rPr>
              <a:t>oz</a:t>
            </a:r>
            <a:r>
              <a:rPr lang="en-US" sz="1600" b="1" dirty="0">
                <a:solidFill>
                  <a:srgbClr val="FF0000"/>
                </a:solidFill>
              </a:rPr>
              <a:t> 1% chocolate </a:t>
            </a:r>
            <a:r>
              <a:rPr lang="en-US" sz="1600" b="1" dirty="0" smtClean="0">
                <a:solidFill>
                  <a:srgbClr val="FF0000"/>
                </a:solidFill>
              </a:rPr>
              <a:t>milk. </a:t>
            </a:r>
            <a:r>
              <a:rPr lang="en-US" sz="1600" b="1" dirty="0" smtClean="0">
                <a:solidFill>
                  <a:srgbClr val="008000"/>
                </a:solidFill>
              </a:rPr>
              <a:t>Doubled portion.</a:t>
            </a:r>
            <a:endParaRPr lang="en-US" sz="1600" b="1" dirty="0">
              <a:solidFill>
                <a:srgbClr val="008000"/>
              </a:solidFill>
            </a:endParaRP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</a:rPr>
              <a:t>Post-Exercise Recovery Meal: </a:t>
            </a:r>
            <a:r>
              <a:rPr lang="en-US" sz="1600" b="1" dirty="0"/>
              <a:t>- </a:t>
            </a:r>
            <a:r>
              <a:rPr lang="en-US" sz="1600" dirty="0"/>
              <a:t>3oz of </a:t>
            </a:r>
            <a:r>
              <a:rPr lang="en-US" sz="1600" dirty="0" smtClean="0"/>
              <a:t>salmon, </a:t>
            </a:r>
            <a:r>
              <a:rPr lang="en-US" sz="1600" dirty="0" smtClean="0"/>
              <a:t>2 </a:t>
            </a:r>
            <a:r>
              <a:rPr lang="en-US" sz="1600" dirty="0"/>
              <a:t>cups cooked </a:t>
            </a:r>
            <a:r>
              <a:rPr lang="en-US" sz="1600" dirty="0" smtClean="0"/>
              <a:t>vegetables, </a:t>
            </a:r>
            <a:r>
              <a:rPr lang="en-US" sz="1600" b="1" dirty="0" smtClean="0">
                <a:solidFill>
                  <a:srgbClr val="008000"/>
                </a:solidFill>
              </a:rPr>
              <a:t>1 and ½ sweet potato.  Or 3 cups of cooked </a:t>
            </a:r>
            <a:r>
              <a:rPr lang="en-US" sz="1600" b="1" dirty="0" err="1" smtClean="0">
                <a:solidFill>
                  <a:srgbClr val="008000"/>
                </a:solidFill>
              </a:rPr>
              <a:t>qunioa</a:t>
            </a:r>
            <a:r>
              <a:rPr lang="en-US" sz="1600" b="1" dirty="0" smtClean="0">
                <a:solidFill>
                  <a:srgbClr val="008000"/>
                </a:solidFill>
              </a:rPr>
              <a:t>, semolina pasta, low glycemic index complex carb choice.</a:t>
            </a:r>
            <a:endParaRPr lang="en-US" sz="1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0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28"/>
            <a:ext cx="8229600" cy="366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Macronutrient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3726"/>
            <a:ext cx="8229600" cy="6007006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Calories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2384 </a:t>
            </a:r>
            <a:r>
              <a:rPr lang="en-US" sz="2800" dirty="0"/>
              <a:t>calories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en-US" sz="2800" b="1" dirty="0">
                <a:solidFill>
                  <a:srgbClr val="4F6228"/>
                </a:solidFill>
              </a:rPr>
              <a:t>Protein</a:t>
            </a:r>
            <a:r>
              <a:rPr lang="en-US" sz="2800" dirty="0">
                <a:solidFill>
                  <a:srgbClr val="4F6228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107 </a:t>
            </a:r>
            <a:r>
              <a:rPr lang="en-US" sz="2800" dirty="0"/>
              <a:t>grams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4F6228"/>
                </a:solidFill>
              </a:rPr>
              <a:t>18% </a:t>
            </a:r>
            <a:r>
              <a:rPr lang="en-US" sz="2800" dirty="0">
                <a:solidFill>
                  <a:srgbClr val="4F6228"/>
                </a:solidFill>
              </a:rPr>
              <a:t>of your calories</a:t>
            </a:r>
            <a:r>
              <a:rPr lang="en-US" sz="2800" dirty="0"/>
              <a:t>)  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</a:p>
          <a:p>
            <a:r>
              <a:rPr lang="en-US" sz="2800" b="1" dirty="0" smtClean="0">
                <a:solidFill>
                  <a:srgbClr val="4F6228"/>
                </a:solidFill>
              </a:rPr>
              <a:t>Fats</a:t>
            </a:r>
            <a:r>
              <a:rPr lang="en-US" sz="2800" b="1" dirty="0">
                <a:solidFill>
                  <a:srgbClr val="4F6228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31 </a:t>
            </a:r>
            <a:r>
              <a:rPr lang="en-US" sz="2800" dirty="0"/>
              <a:t>grams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4F6228"/>
                </a:solidFill>
              </a:rPr>
              <a:t>12% </a:t>
            </a:r>
            <a:r>
              <a:rPr lang="en-US" sz="2800" dirty="0">
                <a:solidFill>
                  <a:srgbClr val="4F6228"/>
                </a:solidFill>
              </a:rPr>
              <a:t>of your calories</a:t>
            </a:r>
            <a:r>
              <a:rPr lang="en-US" sz="2800" dirty="0"/>
              <a:t>). 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4F6228"/>
                </a:solidFill>
              </a:rPr>
              <a:t>Carbohydrates</a:t>
            </a:r>
            <a:r>
              <a:rPr lang="en-US" sz="2800" dirty="0">
                <a:solidFill>
                  <a:srgbClr val="4F6228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417 </a:t>
            </a:r>
            <a:r>
              <a:rPr lang="en-US" sz="2800" dirty="0"/>
              <a:t>grams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4F6228"/>
                </a:solidFill>
              </a:rPr>
              <a:t>70% </a:t>
            </a:r>
            <a:r>
              <a:rPr lang="en-US" sz="2800" dirty="0">
                <a:solidFill>
                  <a:srgbClr val="4F6228"/>
                </a:solidFill>
              </a:rPr>
              <a:t>of your calories</a:t>
            </a:r>
            <a:r>
              <a:rPr lang="en-US" sz="2800" dirty="0"/>
              <a:t>). 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4F6228"/>
                </a:solidFill>
              </a:rPr>
              <a:t>Hydration:</a:t>
            </a:r>
            <a:r>
              <a:rPr lang="en-US" sz="2800" dirty="0"/>
              <a:t> Approximately </a:t>
            </a:r>
            <a:r>
              <a:rPr lang="en-US" sz="2800" dirty="0" smtClean="0"/>
              <a:t>3 </a:t>
            </a:r>
            <a:r>
              <a:rPr lang="en-US" sz="2800" dirty="0"/>
              <a:t>Liters</a:t>
            </a:r>
          </a:p>
        </p:txBody>
      </p:sp>
    </p:spTree>
    <p:extLst>
      <p:ext uri="{BB962C8B-B14F-4D97-AF65-F5344CB8AC3E}">
        <p14:creationId xmlns:p14="http://schemas.microsoft.com/office/powerpoint/2010/main" val="302216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Pre-Game Fueling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a meal 3 hours before.</a:t>
            </a:r>
          </a:p>
          <a:p>
            <a:r>
              <a:rPr lang="en-US" dirty="0" smtClean="0"/>
              <a:t>Avoid eating too much fiber (have whole wheat instead of stone ground). Keep carb choices 3 grams of fiber and under.</a:t>
            </a:r>
          </a:p>
          <a:p>
            <a:r>
              <a:rPr lang="en-US" dirty="0" smtClean="0"/>
              <a:t>Do not overload on protein (keep it to 4oz or less). </a:t>
            </a:r>
          </a:p>
          <a:p>
            <a:r>
              <a:rPr lang="en-US" dirty="0" smtClean="0"/>
              <a:t>Nothing greasy, fried, or high-fat.</a:t>
            </a:r>
          </a:p>
          <a:p>
            <a:r>
              <a:rPr lang="en-US" dirty="0" smtClean="0"/>
              <a:t>Foods high in B vitamins and electrolytes are good.</a:t>
            </a:r>
          </a:p>
          <a:p>
            <a:r>
              <a:rPr lang="en-US" dirty="0" smtClean="0"/>
              <a:t>Make sure you are well hydrated all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5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Pre-game Fueling: Meal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Peanut butter and banana sandwich on whole wheat bread.</a:t>
            </a:r>
          </a:p>
          <a:p>
            <a:endParaRPr lang="en-US" dirty="0" smtClean="0"/>
          </a:p>
          <a:p>
            <a:r>
              <a:rPr lang="en-US" dirty="0" smtClean="0"/>
              <a:t>Turkey (</a:t>
            </a:r>
            <a:r>
              <a:rPr lang="en-US" dirty="0" err="1" smtClean="0"/>
              <a:t>Boarshead</a:t>
            </a:r>
            <a:r>
              <a:rPr lang="en-US" dirty="0" smtClean="0"/>
              <a:t> or Applegate are good choices) sandwich on whole wheat with lettuce, tomato, mustard, and an apple one the side.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Greek yogurt parfait: 6oz plain </a:t>
            </a:r>
            <a:r>
              <a:rPr lang="en-US" dirty="0"/>
              <a:t>G</a:t>
            </a:r>
            <a:r>
              <a:rPr lang="en-US" dirty="0" smtClean="0"/>
              <a:t>reek yogurt, with 1 cup of fresh berries, and ½ cup low-sugar Granola (less then 10 grams per serving. Bare Naked and Cascadian Farms are good brands). *1 </a:t>
            </a:r>
            <a:r>
              <a:rPr lang="en-US" dirty="0" err="1" smtClean="0"/>
              <a:t>tsp</a:t>
            </a:r>
            <a:r>
              <a:rPr lang="en-US" dirty="0" smtClean="0"/>
              <a:t> cinnamon.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Pre-game Fueling: Proper 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2-3 hour before workout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/>
              <a:t>Drink at least 500mL water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10-15 minutes before your workout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/>
              <a:t>Drink at least 250mL water</a:t>
            </a:r>
          </a:p>
          <a:p>
            <a:endParaRPr lang="en-US" dirty="0"/>
          </a:p>
        </p:txBody>
      </p:sp>
      <p:pic>
        <p:nvPicPr>
          <p:cNvPr id="4" name="Picture 3" descr="BOTL_390x4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91" y="3952119"/>
            <a:ext cx="2635566" cy="29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ydration-vs.-Dehyd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802" r="-114802"/>
          <a:stretch>
            <a:fillRect/>
          </a:stretch>
        </p:blipFill>
        <p:spPr>
          <a:xfrm>
            <a:off x="-1071682" y="471901"/>
            <a:ext cx="11335657" cy="6234175"/>
          </a:xfrm>
        </p:spPr>
      </p:pic>
    </p:spTree>
    <p:extLst>
      <p:ext uri="{BB962C8B-B14F-4D97-AF65-F5344CB8AC3E}">
        <p14:creationId xmlns:p14="http://schemas.microsoft.com/office/powerpoint/2010/main" val="44316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Your Game or Event!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6228"/>
                </a:solidFill>
              </a:rPr>
              <a:t>During your workout</a:t>
            </a:r>
            <a:r>
              <a:rPr lang="en-US" dirty="0" smtClean="0"/>
              <a:t>: Drink 5-10 ounces every 15 minutes. 8oz Gatorade with excessive sweating.</a:t>
            </a:r>
          </a:p>
          <a:p>
            <a:endParaRPr lang="en-US" dirty="0" smtClean="0"/>
          </a:p>
          <a:p>
            <a:r>
              <a:rPr lang="en-US" dirty="0" smtClean="0"/>
              <a:t>If working out more than 90 minutes, experiment with carbohydrate replacements at ~45-60 minutes in, and prior to the event or game.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4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“Consuming </a:t>
            </a:r>
            <a:r>
              <a:rPr lang="en-US" i="1" dirty="0">
                <a:solidFill>
                  <a:srgbClr val="008000"/>
                </a:solidFill>
              </a:rPr>
              <a:t>an adequate amount of carbohydrates in the 20 to 30 minutes after a workout restores your muscles' energy stores, while an adequate amount of protein assists in recovery and repair. If you wait just two hours post workout to consume a meal, your ability to refuel your muscles diminishes by 50 </a:t>
            </a:r>
            <a:r>
              <a:rPr lang="en-US" i="1" dirty="0" smtClean="0">
                <a:solidFill>
                  <a:srgbClr val="008000"/>
                </a:solidFill>
              </a:rPr>
              <a:t>percent”. 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marL="0" lvl="0" indent="0" algn="r">
              <a:buNone/>
            </a:pPr>
            <a:r>
              <a:rPr lang="en-US" sz="2000" dirty="0" smtClean="0"/>
              <a:t>Journal </a:t>
            </a:r>
            <a:r>
              <a:rPr lang="en-US" sz="2000" dirty="0"/>
              <a:t>of Applied </a:t>
            </a:r>
            <a:r>
              <a:rPr lang="en-US" sz="2000" dirty="0" smtClean="0"/>
              <a:t>Physiology, 2002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27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Macronutrients </a:t>
            </a:r>
            <a:endParaRPr lang="en-US" dirty="0"/>
          </a:p>
        </p:txBody>
      </p:sp>
      <p:pic>
        <p:nvPicPr>
          <p:cNvPr id="4" name="Content Placeholder 3" descr="ATP-from-carb-fat-protei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1093"/>
          <a:stretch>
            <a:fillRect/>
          </a:stretch>
        </p:blipFill>
        <p:spPr>
          <a:xfrm>
            <a:off x="553961" y="166067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2837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American Journal of Clinical Nutrition, pinpointed 20 grams as the best amount of post-workout protein to maximize muscle growth.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u="sng" dirty="0"/>
              <a:t>60 grams of carb for every 20 grams of protein. 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/>
              <a:t>Too much protein and your body will store what it can't immediately use.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u="sng" dirty="0"/>
              <a:t>Winter Smoothie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Ingredients</a:t>
            </a:r>
            <a:endParaRPr lang="en-US" dirty="0"/>
          </a:p>
          <a:p>
            <a:r>
              <a:rPr lang="en-US" dirty="0"/>
              <a:t>1/2 bunch </a:t>
            </a:r>
            <a:r>
              <a:rPr lang="en-US" dirty="0" smtClean="0"/>
              <a:t>kale</a:t>
            </a:r>
            <a:endParaRPr lang="en-US" dirty="0"/>
          </a:p>
          <a:p>
            <a:r>
              <a:rPr lang="en-US" dirty="0"/>
              <a:t>2 small </a:t>
            </a:r>
            <a:r>
              <a:rPr lang="en-US" dirty="0" smtClean="0"/>
              <a:t>beets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smtClean="0"/>
              <a:t>carrot</a:t>
            </a:r>
            <a:endParaRPr lang="en-US" dirty="0"/>
          </a:p>
          <a:p>
            <a:r>
              <a:rPr lang="en-US" dirty="0" smtClean="0"/>
              <a:t>1 apple</a:t>
            </a:r>
            <a:endParaRPr lang="en-US" dirty="0"/>
          </a:p>
          <a:p>
            <a:r>
              <a:rPr lang="en-US" dirty="0"/>
              <a:t>1/4 </a:t>
            </a:r>
            <a:r>
              <a:rPr lang="en-US" dirty="0" smtClean="0"/>
              <a:t>peeled </a:t>
            </a:r>
            <a:r>
              <a:rPr lang="en-US" dirty="0"/>
              <a:t>grapefruit</a:t>
            </a:r>
          </a:p>
          <a:p>
            <a:r>
              <a:rPr lang="en-US" dirty="0"/>
              <a:t>6oz cup plain Greek </a:t>
            </a:r>
            <a:r>
              <a:rPr lang="en-US" dirty="0" smtClean="0"/>
              <a:t>yogurt</a:t>
            </a:r>
          </a:p>
          <a:p>
            <a:endParaRPr lang="en-US" dirty="0"/>
          </a:p>
          <a:p>
            <a:r>
              <a:rPr lang="en-US" b="1" dirty="0"/>
              <a:t>Directions</a:t>
            </a:r>
            <a:endParaRPr lang="en-US" dirty="0"/>
          </a:p>
          <a:p>
            <a:r>
              <a:rPr lang="en-US" dirty="0"/>
              <a:t>In a fruit and vegetable juicer, juice all ingredients except </a:t>
            </a:r>
            <a:r>
              <a:rPr lang="en-US" dirty="0" smtClean="0"/>
              <a:t>into </a:t>
            </a:r>
            <a:r>
              <a:rPr lang="en-US" dirty="0"/>
              <a:t>a tall glass. Add a dash of cayenne powder or hot sauce to the juice; serve immediately. If you are using a blender instead of a juicer be sure to peel the skins off first.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u="sng" dirty="0"/>
              <a:t>Nutrition:</a:t>
            </a:r>
            <a:r>
              <a:rPr lang="en-US" u="sng" dirty="0"/>
              <a:t> Calories: 290 per serving  Fiber: 8 grams. 5 grams without apple peel.  Protein: 20 grams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5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Apple Pie Smoothie </a:t>
            </a:r>
            <a:endParaRPr lang="en-US" dirty="0" smtClean="0"/>
          </a:p>
          <a:p>
            <a:r>
              <a:rPr lang="en-US" b="1" dirty="0" smtClean="0"/>
              <a:t>Ingredients: </a:t>
            </a:r>
            <a:r>
              <a:rPr lang="en-US" dirty="0" smtClean="0"/>
              <a:t> </a:t>
            </a:r>
          </a:p>
          <a:p>
            <a:r>
              <a:rPr lang="en-US" dirty="0" smtClean="0"/>
              <a:t>1 cups unsweetened organic applesauce </a:t>
            </a:r>
          </a:p>
          <a:p>
            <a:r>
              <a:rPr lang="en-US" dirty="0" smtClean="0"/>
              <a:t>1 cup unsweetened almond milk</a:t>
            </a:r>
          </a:p>
          <a:p>
            <a:r>
              <a:rPr lang="en-US" dirty="0" smtClean="0"/>
              <a:t>1 teaspoon natural vanilla extract</a:t>
            </a:r>
          </a:p>
          <a:p>
            <a:r>
              <a:rPr lang="en-US" dirty="0" smtClean="0"/>
              <a:t>½ teaspoon ground cinnamon</a:t>
            </a:r>
          </a:p>
          <a:p>
            <a:r>
              <a:rPr lang="en-US" dirty="0" smtClean="0"/>
              <a:t>very thin slice of fresh ginger</a:t>
            </a:r>
          </a:p>
          <a:p>
            <a:r>
              <a:rPr lang="en-US" dirty="0" smtClean="0"/>
              <a:t>pinch of nutmeg</a:t>
            </a:r>
          </a:p>
          <a:p>
            <a:r>
              <a:rPr lang="en-US" dirty="0" smtClean="0"/>
              <a:t>pinch of sea salt</a:t>
            </a:r>
          </a:p>
          <a:p>
            <a:r>
              <a:rPr lang="en-US" dirty="0" smtClean="0"/>
              <a:t>2 tablespoons chia seeds</a:t>
            </a:r>
          </a:p>
          <a:p>
            <a:r>
              <a:rPr lang="en-US" dirty="0" smtClean="0"/>
              <a:t>1 scoop protein powder</a:t>
            </a:r>
          </a:p>
          <a:p>
            <a:endParaRPr lang="en-US" dirty="0" smtClean="0"/>
          </a:p>
          <a:p>
            <a:r>
              <a:rPr lang="en-US" b="1" dirty="0" smtClean="0"/>
              <a:t>Directions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Blend all ingredients until smooth; add ice if desired. </a:t>
            </a:r>
          </a:p>
          <a:p>
            <a:endParaRPr lang="en-US" dirty="0" smtClean="0"/>
          </a:p>
          <a:p>
            <a:r>
              <a:rPr lang="en-US" b="1" u="sng" dirty="0" smtClean="0"/>
              <a:t>Nutrition</a:t>
            </a:r>
            <a:r>
              <a:rPr lang="en-US" u="sng" dirty="0" smtClean="0"/>
              <a:t>: 225 calories, 8 grams fiber, and 20 grams protein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Berry-Peach-Carrot </a:t>
            </a:r>
            <a:r>
              <a:rPr lang="en-US" b="1" u="sng" dirty="0" smtClean="0"/>
              <a:t>Smoothie</a:t>
            </a:r>
          </a:p>
          <a:p>
            <a:endParaRPr lang="en-US" dirty="0"/>
          </a:p>
          <a:p>
            <a:r>
              <a:rPr lang="en-US" dirty="0"/>
              <a:t>1 medium carrot (peeled)</a:t>
            </a:r>
          </a:p>
          <a:p>
            <a:r>
              <a:rPr lang="en-US" dirty="0"/>
              <a:t>1 cup </a:t>
            </a:r>
            <a:r>
              <a:rPr lang="en-US" dirty="0" err="1" smtClean="0"/>
              <a:t>rapberries</a:t>
            </a:r>
            <a:endParaRPr lang="en-US" dirty="0"/>
          </a:p>
          <a:p>
            <a:r>
              <a:rPr lang="en-US" dirty="0"/>
              <a:t>1 fresh peach</a:t>
            </a:r>
          </a:p>
          <a:p>
            <a:r>
              <a:rPr lang="en-US" dirty="0"/>
              <a:t>6 or frozen strawberries</a:t>
            </a:r>
          </a:p>
          <a:p>
            <a:r>
              <a:rPr lang="en-US" dirty="0"/>
              <a:t>6 </a:t>
            </a:r>
            <a:r>
              <a:rPr lang="en-US" dirty="0" err="1"/>
              <a:t>oz</a:t>
            </a:r>
            <a:r>
              <a:rPr lang="en-US" dirty="0"/>
              <a:t> plain Greek yogurt</a:t>
            </a:r>
          </a:p>
          <a:p>
            <a:r>
              <a:rPr lang="en-US" dirty="0"/>
              <a:t>1 </a:t>
            </a:r>
            <a:r>
              <a:rPr lang="en-US" dirty="0" err="1"/>
              <a:t>tsp</a:t>
            </a:r>
            <a:r>
              <a:rPr lang="en-US" dirty="0"/>
              <a:t> chia </a:t>
            </a:r>
            <a:r>
              <a:rPr lang="en-US" dirty="0" smtClean="0"/>
              <a:t>seed</a:t>
            </a:r>
          </a:p>
          <a:p>
            <a:endParaRPr lang="en-US" dirty="0"/>
          </a:p>
          <a:p>
            <a:r>
              <a:rPr lang="en-US" dirty="0"/>
              <a:t>Blend until somewhat runny (the frozen strawberries make this more like a frozen yogurt when first combined, needs a little more blending to make it drinkable)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Nutrition:</a:t>
            </a:r>
            <a:r>
              <a:rPr lang="en-US" u="sng" dirty="0"/>
              <a:t> Calories: 236 per serving, Fiber: 6 grams  Protein: 21 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064" y="44493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Nutrition for the Athlete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6" y="1882477"/>
            <a:ext cx="9030604" cy="49755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ppl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26" y="1763332"/>
            <a:ext cx="4896984" cy="48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Joint lubrication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Anti-inflammatory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Hormone regulation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Vitamin A, E, D, and K absorption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Smooth muscle contractions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Essential source of energy</a:t>
            </a:r>
          </a:p>
        </p:txBody>
      </p:sp>
      <p:pic>
        <p:nvPicPr>
          <p:cNvPr id="4" name="Picture 3" descr="f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15" y="583570"/>
            <a:ext cx="2624637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9555"/>
              </p:ext>
            </p:extLst>
          </p:nvPr>
        </p:nvGraphicFramePr>
        <p:xfrm>
          <a:off x="457200" y="1600200"/>
          <a:ext cx="2791966" cy="465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966"/>
              </a:tblGrid>
              <a:tr h="2329265"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0.8 grams per kg body weight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D2F"/>
                    </a:solidFill>
                  </a:tcPr>
                </a:tc>
              </a:tr>
              <a:tr h="2329265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 gram per kg body weight</a:t>
                      </a:r>
                      <a:endParaRPr lang="en-US" sz="2800" dirty="0"/>
                    </a:p>
                  </a:txBody>
                  <a:tcPr>
                    <a:solidFill>
                      <a:srgbClr val="EBEA72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563477" y="2785729"/>
            <a:ext cx="2109173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3477" y="5096997"/>
            <a:ext cx="2109173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5672650" y="2637401"/>
            <a:ext cx="683632" cy="22842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72650" y="4982786"/>
            <a:ext cx="683632" cy="22842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21214" y="2247120"/>
            <a:ext cx="2622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54 grams </a:t>
            </a:r>
          </a:p>
          <a:p>
            <a:r>
              <a:rPr lang="en-US" sz="3200" dirty="0" smtClean="0"/>
              <a:t>per day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521214" y="4558388"/>
            <a:ext cx="2391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68 grams </a:t>
            </a:r>
          </a:p>
          <a:p>
            <a:r>
              <a:rPr lang="en-US" sz="3200" dirty="0" smtClean="0"/>
              <a:t>per 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38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veto110_fat_oils_omega3_omega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4" r="-10374"/>
          <a:stretch>
            <a:fillRect/>
          </a:stretch>
        </p:blipFill>
        <p:spPr>
          <a:xfrm>
            <a:off x="-377372" y="495905"/>
            <a:ext cx="10149578" cy="5581877"/>
          </a:xfrm>
        </p:spPr>
      </p:pic>
      <p:sp>
        <p:nvSpPr>
          <p:cNvPr id="5" name="TextBox 4"/>
          <p:cNvSpPr txBox="1"/>
          <p:nvPr/>
        </p:nvSpPr>
        <p:spPr>
          <a:xfrm>
            <a:off x="1209524" y="3410857"/>
            <a:ext cx="373742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/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6086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481"/>
            <a:ext cx="8229600" cy="1143000"/>
          </a:xfrm>
        </p:spPr>
        <p:txBody>
          <a:bodyPr/>
          <a:lstStyle/>
          <a:p>
            <a:r>
              <a:rPr lang="en-US" dirty="0" smtClean="0"/>
              <a:t>Omega-3 Sources</a:t>
            </a:r>
            <a:endParaRPr lang="en-US" dirty="0"/>
          </a:p>
        </p:txBody>
      </p:sp>
      <p:pic>
        <p:nvPicPr>
          <p:cNvPr id="4" name="Content Placeholder 3" descr="walnut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5" r="-5405"/>
          <a:stretch>
            <a:fillRect/>
          </a:stretch>
        </p:blipFill>
        <p:spPr>
          <a:xfrm>
            <a:off x="457200" y="741670"/>
            <a:ext cx="2457450" cy="1476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695" y="2203940"/>
            <a:ext cx="27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2.5 grams per ¼ cup</a:t>
            </a:r>
            <a:endParaRPr lang="en-US" dirty="0"/>
          </a:p>
        </p:txBody>
      </p:sp>
      <p:pic>
        <p:nvPicPr>
          <p:cNvPr id="6" name="Picture 5" descr="ch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24" y="487442"/>
            <a:ext cx="1437140" cy="1716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3563" y="2203940"/>
            <a:ext cx="30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grams per </a:t>
            </a:r>
            <a:r>
              <a:rPr lang="en-US" dirty="0" err="1" smtClean="0"/>
              <a:t>oz</a:t>
            </a:r>
            <a:endParaRPr lang="en-US" dirty="0"/>
          </a:p>
        </p:txBody>
      </p:sp>
      <p:pic>
        <p:nvPicPr>
          <p:cNvPr id="9" name="Picture 8" descr="fla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62" y="3012527"/>
            <a:ext cx="2098553" cy="1532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0733" y="4650831"/>
            <a:ext cx="2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grams in 1 </a:t>
            </a:r>
            <a:r>
              <a:rPr lang="en-US" dirty="0" err="1" smtClean="0"/>
              <a:t>tbsp</a:t>
            </a:r>
            <a:endParaRPr lang="en-US" dirty="0"/>
          </a:p>
        </p:txBody>
      </p:sp>
      <p:pic>
        <p:nvPicPr>
          <p:cNvPr id="11" name="Picture 10" descr="brussel-sprou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62" y="741670"/>
            <a:ext cx="2241707" cy="1646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0608" y="2203940"/>
            <a:ext cx="266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 grams per 1 ½ cups</a:t>
            </a:r>
            <a:endParaRPr lang="en-US" dirty="0"/>
          </a:p>
        </p:txBody>
      </p:sp>
      <p:pic>
        <p:nvPicPr>
          <p:cNvPr id="13" name="Picture 12" descr="canola-oil-organ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6" y="2667804"/>
            <a:ext cx="1957437" cy="19574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582" y="4650831"/>
            <a:ext cx="312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1.3 grams per </a:t>
            </a:r>
            <a:r>
              <a:rPr lang="en-US" dirty="0" err="1" smtClean="0"/>
              <a:t>tbsp</a:t>
            </a:r>
            <a:endParaRPr lang="en-US" dirty="0"/>
          </a:p>
        </p:txBody>
      </p:sp>
      <p:pic>
        <p:nvPicPr>
          <p:cNvPr id="15" name="Picture 14" descr="isolated-tofu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30" y="2866399"/>
            <a:ext cx="2207970" cy="18100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43563" y="4648125"/>
            <a:ext cx="289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2.5 grams in ½ cup</a:t>
            </a:r>
            <a:endParaRPr lang="en-US" dirty="0"/>
          </a:p>
        </p:txBody>
      </p:sp>
      <p:pic>
        <p:nvPicPr>
          <p:cNvPr id="17" name="Picture 16" descr="Salmon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00" y="5148862"/>
            <a:ext cx="2325217" cy="1573881"/>
          </a:xfrm>
          <a:prstGeom prst="rect">
            <a:avLst/>
          </a:prstGeom>
        </p:spPr>
      </p:pic>
      <p:pic>
        <p:nvPicPr>
          <p:cNvPr id="18" name="Picture 17" descr="certified-organic-chick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66" y="5265919"/>
            <a:ext cx="2441605" cy="14568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1289" y="5617982"/>
            <a:ext cx="16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grams in 3 </a:t>
            </a:r>
            <a:r>
              <a:rPr lang="en-US" dirty="0" err="1" smtClean="0"/>
              <a:t>oz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63371" y="5617982"/>
            <a:ext cx="183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grams in 3oz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2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39633"/>
              </p:ext>
            </p:extLst>
          </p:nvPr>
        </p:nvGraphicFramePr>
        <p:xfrm>
          <a:off x="457200" y="1567543"/>
          <a:ext cx="2649861" cy="265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861"/>
              </a:tblGrid>
              <a:tr h="265040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1.2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 grams protein per kg body weight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243136" y="2865823"/>
            <a:ext cx="2109173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5352309" y="2751612"/>
            <a:ext cx="683632" cy="22842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26658" y="2353147"/>
            <a:ext cx="2899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82</a:t>
            </a:r>
            <a:r>
              <a:rPr lang="en-US" sz="3200" dirty="0"/>
              <a:t> </a:t>
            </a:r>
            <a:r>
              <a:rPr lang="en-US" sz="3200" dirty="0" smtClean="0"/>
              <a:t>grams </a:t>
            </a:r>
          </a:p>
          <a:p>
            <a:r>
              <a:rPr lang="en-US" sz="3200" dirty="0" smtClean="0"/>
              <a:t>per day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39137"/>
              </p:ext>
            </p:extLst>
          </p:nvPr>
        </p:nvGraphicFramePr>
        <p:xfrm>
          <a:off x="457200" y="4217948"/>
          <a:ext cx="2649861" cy="248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861"/>
              </a:tblGrid>
              <a:tr h="2487016">
                <a:tc>
                  <a:txBody>
                    <a:bodyPr/>
                    <a:lstStyle/>
                    <a:p>
                      <a:pPr algn="ctr"/>
                      <a:endParaRPr lang="en-US" sz="2800" b="0" dirty="0" smtClean="0"/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1.7 grams protein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 per kg body weight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243136" y="5340932"/>
            <a:ext cx="2109173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352309" y="5226721"/>
            <a:ext cx="683632" cy="22842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6658" y="4916534"/>
            <a:ext cx="2797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116 grams </a:t>
            </a:r>
          </a:p>
          <a:p>
            <a:r>
              <a:rPr lang="en-US" sz="3200" dirty="0" smtClean="0"/>
              <a:t>per 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930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3"/>
            <a:ext cx="8229600" cy="791343"/>
          </a:xfrm>
        </p:spPr>
        <p:txBody>
          <a:bodyPr/>
          <a:lstStyle/>
          <a:p>
            <a:r>
              <a:rPr lang="en-US" dirty="0" smtClean="0"/>
              <a:t>Protein Sources</a:t>
            </a:r>
            <a:endParaRPr lang="en-US" dirty="0"/>
          </a:p>
        </p:txBody>
      </p:sp>
      <p:pic>
        <p:nvPicPr>
          <p:cNvPr id="6" name="Content Placeholder 5" descr="sto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62" r="-19962"/>
          <a:stretch>
            <a:fillRect/>
          </a:stretch>
        </p:blipFill>
        <p:spPr>
          <a:xfrm>
            <a:off x="0" y="1520867"/>
            <a:ext cx="2307207" cy="1268875"/>
          </a:xfrm>
        </p:spPr>
      </p:pic>
      <p:sp>
        <p:nvSpPr>
          <p:cNvPr id="7" name="TextBox 6"/>
          <p:cNvSpPr txBox="1"/>
          <p:nvPr/>
        </p:nvSpPr>
        <p:spPr>
          <a:xfrm>
            <a:off x="-125532" y="2801078"/>
            <a:ext cx="245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grams in 6 </a:t>
            </a:r>
            <a:r>
              <a:rPr lang="en-US" dirty="0" err="1" smtClean="0"/>
              <a:t>oz</a:t>
            </a:r>
            <a:endParaRPr lang="en-US" dirty="0"/>
          </a:p>
        </p:txBody>
      </p:sp>
      <p:pic>
        <p:nvPicPr>
          <p:cNvPr id="8" name="Picture 7" descr="kidney-b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62" y="1157979"/>
            <a:ext cx="1952464" cy="1952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2474" y="2807572"/>
            <a:ext cx="224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grams in ½ cup</a:t>
            </a:r>
            <a:endParaRPr lang="en-US" dirty="0"/>
          </a:p>
        </p:txBody>
      </p:sp>
      <p:pic>
        <p:nvPicPr>
          <p:cNvPr id="10" name="Picture 9" descr="walnu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81" y="1520867"/>
            <a:ext cx="2225569" cy="1481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7723" y="2807618"/>
            <a:ext cx="226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grams in 1 </a:t>
            </a:r>
            <a:r>
              <a:rPr lang="en-US" dirty="0" err="1" smtClean="0"/>
              <a:t>oz</a:t>
            </a:r>
            <a:endParaRPr lang="en-US" dirty="0"/>
          </a:p>
        </p:txBody>
      </p:sp>
      <p:pic>
        <p:nvPicPr>
          <p:cNvPr id="12" name="Picture 11" descr="eden-foods-organic-quinoa-243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2" y="3539450"/>
            <a:ext cx="2083630" cy="1992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4159" y="5532358"/>
            <a:ext cx="233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gram in 1 cup cooked</a:t>
            </a:r>
            <a:endParaRPr lang="en-US" dirty="0"/>
          </a:p>
        </p:txBody>
      </p:sp>
      <p:pic>
        <p:nvPicPr>
          <p:cNvPr id="14" name="Picture 13" descr="almo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0" y="900322"/>
            <a:ext cx="2254382" cy="21021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18373" y="2807618"/>
            <a:ext cx="292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grams in 1 </a:t>
            </a:r>
            <a:r>
              <a:rPr lang="en-US" dirty="0" err="1" smtClean="0"/>
              <a:t>oz</a:t>
            </a:r>
            <a:endParaRPr lang="en-US" dirty="0"/>
          </a:p>
        </p:txBody>
      </p:sp>
      <p:pic>
        <p:nvPicPr>
          <p:cNvPr id="16" name="Picture 15" descr="isolated-tofu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2" y="3736533"/>
            <a:ext cx="2207970" cy="18100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30775" y="5532359"/>
            <a:ext cx="290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grams in 1 cup</a:t>
            </a:r>
            <a:endParaRPr lang="en-US" dirty="0"/>
          </a:p>
        </p:txBody>
      </p:sp>
      <p:pic>
        <p:nvPicPr>
          <p:cNvPr id="18" name="Picture 17" descr="lentilsgrou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543554"/>
            <a:ext cx="2137574" cy="19888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10062" y="5532358"/>
            <a:ext cx="212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grams in ½ cup</a:t>
            </a:r>
            <a:endParaRPr lang="en-US" dirty="0"/>
          </a:p>
        </p:txBody>
      </p:sp>
      <p:pic>
        <p:nvPicPr>
          <p:cNvPr id="20" name="Picture 19" descr="sezam web fina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22" y="3736533"/>
            <a:ext cx="1717259" cy="17958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35522" y="5532359"/>
            <a:ext cx="220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6.5 grams in 1 </a:t>
            </a:r>
            <a:r>
              <a:rPr lang="en-US" dirty="0" err="1" smtClean="0"/>
              <a:t>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6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1180</Words>
  <Application>Microsoft Macintosh PowerPoint</Application>
  <PresentationFormat>On-screen Show (4:3)</PresentationFormat>
  <Paragraphs>258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Nutrition for the Athlete</vt:lpstr>
      <vt:lpstr>Objective</vt:lpstr>
      <vt:lpstr>Macronutrients </vt:lpstr>
      <vt:lpstr>Fat</vt:lpstr>
      <vt:lpstr>Fat</vt:lpstr>
      <vt:lpstr>PowerPoint Presentation</vt:lpstr>
      <vt:lpstr>Omega-3 Sources</vt:lpstr>
      <vt:lpstr>Protein</vt:lpstr>
      <vt:lpstr>Protein Sources</vt:lpstr>
      <vt:lpstr>PowerPoint Presentation</vt:lpstr>
      <vt:lpstr>Choosing the Right Carbohydrates</vt:lpstr>
      <vt:lpstr>PowerPoint Presentation</vt:lpstr>
      <vt:lpstr>PowerPoint Presentation</vt:lpstr>
      <vt:lpstr>PowerPoint Presentation</vt:lpstr>
      <vt:lpstr>PowerPoint Presentation</vt:lpstr>
      <vt:lpstr>Outline of a Day</vt:lpstr>
      <vt:lpstr>Outline of a Day</vt:lpstr>
      <vt:lpstr>Macronutrient Breakdown</vt:lpstr>
      <vt:lpstr>Breakfast Options All have at least 10 grams of protein. All take less than 3 minutes to prep. </vt:lpstr>
      <vt:lpstr> Lunch Options All have at least 10 grams of protein. All take less than 3 minutes to prep.  </vt:lpstr>
      <vt:lpstr>Carbohydrate Loading: 2 days before</vt:lpstr>
      <vt:lpstr>Carbohydrate Loading: 2 days before</vt:lpstr>
      <vt:lpstr>Macronutrient Breakdown</vt:lpstr>
      <vt:lpstr>Pre-Game Fueling </vt:lpstr>
      <vt:lpstr>Pre-game Fueling: Meal Examples</vt:lpstr>
      <vt:lpstr>Pre-game Fueling: Proper Hydration</vt:lpstr>
      <vt:lpstr>PowerPoint Presentation</vt:lpstr>
      <vt:lpstr>During Your Game or Event!</vt:lpstr>
      <vt:lpstr>Recovery</vt:lpstr>
      <vt:lpstr>Recovery</vt:lpstr>
      <vt:lpstr>Recovery</vt:lpstr>
      <vt:lpstr>Recovery</vt:lpstr>
      <vt:lpstr>Recovery</vt:lpstr>
      <vt:lpstr>Nutrition for the Athlete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Sweeney</dc:creator>
  <cp:lastModifiedBy>Marisa Sweeney</cp:lastModifiedBy>
  <cp:revision>28</cp:revision>
  <dcterms:created xsi:type="dcterms:W3CDTF">2014-12-14T18:13:43Z</dcterms:created>
  <dcterms:modified xsi:type="dcterms:W3CDTF">2016-01-28T01:50:19Z</dcterms:modified>
</cp:coreProperties>
</file>